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60" r:id="rId4"/>
    <p:sldId id="261" r:id="rId5"/>
    <p:sldId id="264" r:id="rId6"/>
    <p:sldId id="262" r:id="rId7"/>
  </p:sldIdLst>
  <p:sldSz cx="6858000" cy="9906000" type="A4"/>
  <p:notesSz cx="6858000" cy="9945688"/>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FF"/>
    <a:srgbClr val="EAEAEA"/>
    <a:srgbClr val="969696"/>
    <a:srgbClr val="C0C0C0"/>
    <a:srgbClr val="DDDDDD"/>
    <a:srgbClr val="FFFF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139" autoAdjust="0"/>
    <p:restoredTop sz="94660"/>
  </p:normalViewPr>
  <p:slideViewPr>
    <p:cSldViewPr>
      <p:cViewPr>
        <p:scale>
          <a:sx n="100" d="100"/>
          <a:sy n="100" d="100"/>
        </p:scale>
        <p:origin x="1590" y="60"/>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57250" y="1620838"/>
            <a:ext cx="5143500" cy="3449637"/>
          </a:xfr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Rectangle 4">
            <a:extLst>
              <a:ext uri="{FF2B5EF4-FFF2-40B4-BE49-F238E27FC236}">
                <a16:creationId xmlns:a16="http://schemas.microsoft.com/office/drawing/2014/main" id="{2D0E75C6-FF3C-4B47-A1A3-0D773BF01B50}"/>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5" name="Rectangle 5">
            <a:extLst>
              <a:ext uri="{FF2B5EF4-FFF2-40B4-BE49-F238E27FC236}">
                <a16:creationId xmlns:a16="http://schemas.microsoft.com/office/drawing/2014/main" id="{8085F9FB-E0CA-4AA6-B3B0-70E2C1D53BE5}"/>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6" name="Rectangle 6">
            <a:extLst>
              <a:ext uri="{FF2B5EF4-FFF2-40B4-BE49-F238E27FC236}">
                <a16:creationId xmlns:a16="http://schemas.microsoft.com/office/drawing/2014/main" id="{C4398160-D9AE-4F91-8DEA-ED31C41A63D8}"/>
              </a:ext>
            </a:extLst>
          </p:cNvPr>
          <p:cNvSpPr>
            <a:spLocks noGrp="1" noChangeArrowheads="1"/>
          </p:cNvSpPr>
          <p:nvPr>
            <p:ph type="sldNum" sz="quarter" idx="12"/>
          </p:nvPr>
        </p:nvSpPr>
        <p:spPr>
          <a:ln/>
        </p:spPr>
        <p:txBody>
          <a:bodyPr/>
          <a:lstStyle>
            <a:lvl1pPr>
              <a:defRPr/>
            </a:lvl1pPr>
          </a:lstStyle>
          <a:p>
            <a:pPr>
              <a:defRPr/>
            </a:pPr>
            <a:fld id="{E62BEB5E-A3D3-43AC-A787-D5FA074178F5}" type="slidenum">
              <a:rPr lang="ru-RU" altLang="de-DE"/>
              <a:pPr>
                <a:defRPr/>
              </a:pPr>
              <a:t>‹Nr.›</a:t>
            </a:fld>
            <a:endParaRPr lang="ru-RU" altLang="de-DE"/>
          </a:p>
        </p:txBody>
      </p:sp>
    </p:spTree>
    <p:extLst>
      <p:ext uri="{BB962C8B-B14F-4D97-AF65-F5344CB8AC3E}">
        <p14:creationId xmlns:p14="http://schemas.microsoft.com/office/powerpoint/2010/main" val="103817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238F1D7A-B16D-4D75-9A7C-6DCA3AD48491}"/>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5" name="Rectangle 5">
            <a:extLst>
              <a:ext uri="{FF2B5EF4-FFF2-40B4-BE49-F238E27FC236}">
                <a16:creationId xmlns:a16="http://schemas.microsoft.com/office/drawing/2014/main" id="{5A28315E-8348-42A8-9CB2-3D5C7D68A930}"/>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6" name="Rectangle 6">
            <a:extLst>
              <a:ext uri="{FF2B5EF4-FFF2-40B4-BE49-F238E27FC236}">
                <a16:creationId xmlns:a16="http://schemas.microsoft.com/office/drawing/2014/main" id="{B3EECDDC-CD2A-45B9-8F95-1552709155A2}"/>
              </a:ext>
            </a:extLst>
          </p:cNvPr>
          <p:cNvSpPr>
            <a:spLocks noGrp="1" noChangeArrowheads="1"/>
          </p:cNvSpPr>
          <p:nvPr>
            <p:ph type="sldNum" sz="quarter" idx="12"/>
          </p:nvPr>
        </p:nvSpPr>
        <p:spPr>
          <a:ln/>
        </p:spPr>
        <p:txBody>
          <a:bodyPr/>
          <a:lstStyle>
            <a:lvl1pPr>
              <a:defRPr/>
            </a:lvl1pPr>
          </a:lstStyle>
          <a:p>
            <a:pPr>
              <a:defRPr/>
            </a:pPr>
            <a:fld id="{FB403B05-3FC9-4BB1-84DF-A27F2DD76612}" type="slidenum">
              <a:rPr lang="ru-RU" altLang="de-DE"/>
              <a:pPr>
                <a:defRPr/>
              </a:pPr>
              <a:t>‹Nr.›</a:t>
            </a:fld>
            <a:endParaRPr lang="ru-RU" altLang="de-DE"/>
          </a:p>
        </p:txBody>
      </p:sp>
    </p:spTree>
    <p:extLst>
      <p:ext uri="{BB962C8B-B14F-4D97-AF65-F5344CB8AC3E}">
        <p14:creationId xmlns:p14="http://schemas.microsoft.com/office/powerpoint/2010/main" val="3787298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96875"/>
            <a:ext cx="1543050" cy="8451850"/>
          </a:xfrm>
        </p:spPr>
        <p:txBody>
          <a:bodyPr vert="eaVert"/>
          <a:lstStyle/>
          <a:p>
            <a:r>
              <a:rPr lang="de-DE"/>
              <a:t>Mastertitelformat bearbeiten</a:t>
            </a:r>
          </a:p>
        </p:txBody>
      </p:sp>
      <p:sp>
        <p:nvSpPr>
          <p:cNvPr id="3" name="Vertikaler Textplatzhalter 2"/>
          <p:cNvSpPr>
            <a:spLocks noGrp="1"/>
          </p:cNvSpPr>
          <p:nvPr>
            <p:ph type="body" orient="vert" idx="1"/>
          </p:nvPr>
        </p:nvSpPr>
        <p:spPr>
          <a:xfrm>
            <a:off x="342900" y="396875"/>
            <a:ext cx="4476750" cy="84518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B3F86543-C1B8-451C-B5A0-66D0470659B2}"/>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5" name="Rectangle 5">
            <a:extLst>
              <a:ext uri="{FF2B5EF4-FFF2-40B4-BE49-F238E27FC236}">
                <a16:creationId xmlns:a16="http://schemas.microsoft.com/office/drawing/2014/main" id="{E7FBFAD5-77A4-40E1-B1C7-EB33EBED46F2}"/>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6" name="Rectangle 6">
            <a:extLst>
              <a:ext uri="{FF2B5EF4-FFF2-40B4-BE49-F238E27FC236}">
                <a16:creationId xmlns:a16="http://schemas.microsoft.com/office/drawing/2014/main" id="{CEBAC201-F948-41CE-B82B-A603658E354A}"/>
              </a:ext>
            </a:extLst>
          </p:cNvPr>
          <p:cNvSpPr>
            <a:spLocks noGrp="1" noChangeArrowheads="1"/>
          </p:cNvSpPr>
          <p:nvPr>
            <p:ph type="sldNum" sz="quarter" idx="12"/>
          </p:nvPr>
        </p:nvSpPr>
        <p:spPr>
          <a:ln/>
        </p:spPr>
        <p:txBody>
          <a:bodyPr/>
          <a:lstStyle>
            <a:lvl1pPr>
              <a:defRPr/>
            </a:lvl1pPr>
          </a:lstStyle>
          <a:p>
            <a:pPr>
              <a:defRPr/>
            </a:pPr>
            <a:fld id="{80F994D7-8042-4066-BB79-D6A6AA1660DD}" type="slidenum">
              <a:rPr lang="ru-RU" altLang="de-DE"/>
              <a:pPr>
                <a:defRPr/>
              </a:pPr>
              <a:t>‹Nr.›</a:t>
            </a:fld>
            <a:endParaRPr lang="ru-RU" altLang="de-DE"/>
          </a:p>
        </p:txBody>
      </p:sp>
    </p:spTree>
    <p:extLst>
      <p:ext uri="{BB962C8B-B14F-4D97-AF65-F5344CB8AC3E}">
        <p14:creationId xmlns:p14="http://schemas.microsoft.com/office/powerpoint/2010/main" val="140725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2D9D563F-3B48-4CAE-BB91-BC34FD8659DE}"/>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5" name="Rectangle 5">
            <a:extLst>
              <a:ext uri="{FF2B5EF4-FFF2-40B4-BE49-F238E27FC236}">
                <a16:creationId xmlns:a16="http://schemas.microsoft.com/office/drawing/2014/main" id="{2D1D22B0-CF6A-4169-9968-4305521E5247}"/>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6" name="Rectangle 6">
            <a:extLst>
              <a:ext uri="{FF2B5EF4-FFF2-40B4-BE49-F238E27FC236}">
                <a16:creationId xmlns:a16="http://schemas.microsoft.com/office/drawing/2014/main" id="{8DECCE7F-B044-4B98-A4C0-AEE616DD749B}"/>
              </a:ext>
            </a:extLst>
          </p:cNvPr>
          <p:cNvSpPr>
            <a:spLocks noGrp="1" noChangeArrowheads="1"/>
          </p:cNvSpPr>
          <p:nvPr>
            <p:ph type="sldNum" sz="quarter" idx="12"/>
          </p:nvPr>
        </p:nvSpPr>
        <p:spPr>
          <a:ln/>
        </p:spPr>
        <p:txBody>
          <a:bodyPr/>
          <a:lstStyle>
            <a:lvl1pPr>
              <a:defRPr/>
            </a:lvl1pPr>
          </a:lstStyle>
          <a:p>
            <a:pPr>
              <a:defRPr/>
            </a:pPr>
            <a:fld id="{A5A4C62B-C7CD-4A4B-A1F7-27F1E35BBED1}" type="slidenum">
              <a:rPr lang="ru-RU" altLang="de-DE"/>
              <a:pPr>
                <a:defRPr/>
              </a:pPr>
              <a:t>‹Nr.›</a:t>
            </a:fld>
            <a:endParaRPr lang="ru-RU" altLang="de-DE"/>
          </a:p>
        </p:txBody>
      </p:sp>
    </p:spTree>
    <p:extLst>
      <p:ext uri="{BB962C8B-B14F-4D97-AF65-F5344CB8AC3E}">
        <p14:creationId xmlns:p14="http://schemas.microsoft.com/office/powerpoint/2010/main" val="258089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68313" y="2470150"/>
            <a:ext cx="5915025" cy="4119563"/>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468313" y="6629400"/>
            <a:ext cx="5915025" cy="21669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Rectangle 4">
            <a:extLst>
              <a:ext uri="{FF2B5EF4-FFF2-40B4-BE49-F238E27FC236}">
                <a16:creationId xmlns:a16="http://schemas.microsoft.com/office/drawing/2014/main" id="{F6B98A34-0DF2-44F6-BE10-3EA9C2828CD1}"/>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5" name="Rectangle 5">
            <a:extLst>
              <a:ext uri="{FF2B5EF4-FFF2-40B4-BE49-F238E27FC236}">
                <a16:creationId xmlns:a16="http://schemas.microsoft.com/office/drawing/2014/main" id="{9E68736F-FA3C-441E-9E59-808D495B2383}"/>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6" name="Rectangle 6">
            <a:extLst>
              <a:ext uri="{FF2B5EF4-FFF2-40B4-BE49-F238E27FC236}">
                <a16:creationId xmlns:a16="http://schemas.microsoft.com/office/drawing/2014/main" id="{C65E8CBD-67C5-4A6C-AE87-699823FCA163}"/>
              </a:ext>
            </a:extLst>
          </p:cNvPr>
          <p:cNvSpPr>
            <a:spLocks noGrp="1" noChangeArrowheads="1"/>
          </p:cNvSpPr>
          <p:nvPr>
            <p:ph type="sldNum" sz="quarter" idx="12"/>
          </p:nvPr>
        </p:nvSpPr>
        <p:spPr>
          <a:ln/>
        </p:spPr>
        <p:txBody>
          <a:bodyPr/>
          <a:lstStyle>
            <a:lvl1pPr>
              <a:defRPr/>
            </a:lvl1pPr>
          </a:lstStyle>
          <a:p>
            <a:pPr>
              <a:defRPr/>
            </a:pPr>
            <a:fld id="{094F5467-569F-4E6F-916E-D31DCB881766}" type="slidenum">
              <a:rPr lang="ru-RU" altLang="de-DE"/>
              <a:pPr>
                <a:defRPr/>
              </a:pPr>
              <a:t>‹Nr.›</a:t>
            </a:fld>
            <a:endParaRPr lang="ru-RU" altLang="de-DE"/>
          </a:p>
        </p:txBody>
      </p:sp>
    </p:spTree>
    <p:extLst>
      <p:ext uri="{BB962C8B-B14F-4D97-AF65-F5344CB8AC3E}">
        <p14:creationId xmlns:p14="http://schemas.microsoft.com/office/powerpoint/2010/main" val="178389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342900" y="2311400"/>
            <a:ext cx="3009900" cy="6537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311400"/>
            <a:ext cx="3009900" cy="6537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4EA9B3CB-0A48-4BFB-9F87-7E5584139786}"/>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6" name="Rectangle 5">
            <a:extLst>
              <a:ext uri="{FF2B5EF4-FFF2-40B4-BE49-F238E27FC236}">
                <a16:creationId xmlns:a16="http://schemas.microsoft.com/office/drawing/2014/main" id="{EBA7DD4F-D2B1-4A0D-823B-769243D5C45F}"/>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7" name="Rectangle 6">
            <a:extLst>
              <a:ext uri="{FF2B5EF4-FFF2-40B4-BE49-F238E27FC236}">
                <a16:creationId xmlns:a16="http://schemas.microsoft.com/office/drawing/2014/main" id="{264CC415-AC77-4A06-AC83-E4C8D9B74C13}"/>
              </a:ext>
            </a:extLst>
          </p:cNvPr>
          <p:cNvSpPr>
            <a:spLocks noGrp="1" noChangeArrowheads="1"/>
          </p:cNvSpPr>
          <p:nvPr>
            <p:ph type="sldNum" sz="quarter" idx="12"/>
          </p:nvPr>
        </p:nvSpPr>
        <p:spPr>
          <a:ln/>
        </p:spPr>
        <p:txBody>
          <a:bodyPr/>
          <a:lstStyle>
            <a:lvl1pPr>
              <a:defRPr/>
            </a:lvl1pPr>
          </a:lstStyle>
          <a:p>
            <a:pPr>
              <a:defRPr/>
            </a:pPr>
            <a:fld id="{4D711871-6B08-4D4F-B322-E82844F18F06}" type="slidenum">
              <a:rPr lang="ru-RU" altLang="de-DE"/>
              <a:pPr>
                <a:defRPr/>
              </a:pPr>
              <a:t>‹Nr.›</a:t>
            </a:fld>
            <a:endParaRPr lang="ru-RU" altLang="de-DE"/>
          </a:p>
        </p:txBody>
      </p:sp>
    </p:spTree>
    <p:extLst>
      <p:ext uri="{BB962C8B-B14F-4D97-AF65-F5344CB8AC3E}">
        <p14:creationId xmlns:p14="http://schemas.microsoft.com/office/powerpoint/2010/main" val="91782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73075" y="527050"/>
            <a:ext cx="5915025" cy="1914525"/>
          </a:xfrm>
        </p:spPr>
        <p:txBody>
          <a:bodyPr/>
          <a:lstStyle/>
          <a:p>
            <a:r>
              <a:rPr lang="de-DE"/>
              <a:t>Mastertitelformat bearbeiten</a:t>
            </a:r>
          </a:p>
        </p:txBody>
      </p:sp>
      <p:sp>
        <p:nvSpPr>
          <p:cNvPr id="3" name="Textplatzhalter 2"/>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73075" y="3617913"/>
            <a:ext cx="2900363" cy="53228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3471863" y="3617913"/>
            <a:ext cx="2916237" cy="53228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D0DD87CD-43C8-4A68-BB88-9BE714C81955}"/>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8" name="Rectangle 5">
            <a:extLst>
              <a:ext uri="{FF2B5EF4-FFF2-40B4-BE49-F238E27FC236}">
                <a16:creationId xmlns:a16="http://schemas.microsoft.com/office/drawing/2014/main" id="{A577D707-4198-40ED-B5E1-42B30722D7F2}"/>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9" name="Rectangle 6">
            <a:extLst>
              <a:ext uri="{FF2B5EF4-FFF2-40B4-BE49-F238E27FC236}">
                <a16:creationId xmlns:a16="http://schemas.microsoft.com/office/drawing/2014/main" id="{00F0489A-F22F-485C-BC64-6089C8C1FCCD}"/>
              </a:ext>
            </a:extLst>
          </p:cNvPr>
          <p:cNvSpPr>
            <a:spLocks noGrp="1" noChangeArrowheads="1"/>
          </p:cNvSpPr>
          <p:nvPr>
            <p:ph type="sldNum" sz="quarter" idx="12"/>
          </p:nvPr>
        </p:nvSpPr>
        <p:spPr>
          <a:ln/>
        </p:spPr>
        <p:txBody>
          <a:bodyPr/>
          <a:lstStyle>
            <a:lvl1pPr>
              <a:defRPr/>
            </a:lvl1pPr>
          </a:lstStyle>
          <a:p>
            <a:pPr>
              <a:defRPr/>
            </a:pPr>
            <a:fld id="{7FEC1452-36AA-4841-8F1E-3DC2902B075D}" type="slidenum">
              <a:rPr lang="ru-RU" altLang="de-DE"/>
              <a:pPr>
                <a:defRPr/>
              </a:pPr>
              <a:t>‹Nr.›</a:t>
            </a:fld>
            <a:endParaRPr lang="ru-RU" altLang="de-DE"/>
          </a:p>
        </p:txBody>
      </p:sp>
    </p:spTree>
    <p:extLst>
      <p:ext uri="{BB962C8B-B14F-4D97-AF65-F5344CB8AC3E}">
        <p14:creationId xmlns:p14="http://schemas.microsoft.com/office/powerpoint/2010/main" val="67194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4">
            <a:extLst>
              <a:ext uri="{FF2B5EF4-FFF2-40B4-BE49-F238E27FC236}">
                <a16:creationId xmlns:a16="http://schemas.microsoft.com/office/drawing/2014/main" id="{FFEC20E8-67AC-4065-A906-EE9B7CD56276}"/>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4" name="Rectangle 5">
            <a:extLst>
              <a:ext uri="{FF2B5EF4-FFF2-40B4-BE49-F238E27FC236}">
                <a16:creationId xmlns:a16="http://schemas.microsoft.com/office/drawing/2014/main" id="{280FBA96-7E5B-4E1F-A2E8-CE5FC44384CC}"/>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5" name="Rectangle 6">
            <a:extLst>
              <a:ext uri="{FF2B5EF4-FFF2-40B4-BE49-F238E27FC236}">
                <a16:creationId xmlns:a16="http://schemas.microsoft.com/office/drawing/2014/main" id="{A2C5683D-EA64-400A-9F88-BA27FBD8A1FA}"/>
              </a:ext>
            </a:extLst>
          </p:cNvPr>
          <p:cNvSpPr>
            <a:spLocks noGrp="1" noChangeArrowheads="1"/>
          </p:cNvSpPr>
          <p:nvPr>
            <p:ph type="sldNum" sz="quarter" idx="12"/>
          </p:nvPr>
        </p:nvSpPr>
        <p:spPr>
          <a:ln/>
        </p:spPr>
        <p:txBody>
          <a:bodyPr/>
          <a:lstStyle>
            <a:lvl1pPr>
              <a:defRPr/>
            </a:lvl1pPr>
          </a:lstStyle>
          <a:p>
            <a:pPr>
              <a:defRPr/>
            </a:pPr>
            <a:fld id="{F949ADD8-FD53-4053-943E-FBD6C4FCCC06}" type="slidenum">
              <a:rPr lang="ru-RU" altLang="de-DE"/>
              <a:pPr>
                <a:defRPr/>
              </a:pPr>
              <a:t>‹Nr.›</a:t>
            </a:fld>
            <a:endParaRPr lang="ru-RU" altLang="de-DE"/>
          </a:p>
        </p:txBody>
      </p:sp>
    </p:spTree>
    <p:extLst>
      <p:ext uri="{BB962C8B-B14F-4D97-AF65-F5344CB8AC3E}">
        <p14:creationId xmlns:p14="http://schemas.microsoft.com/office/powerpoint/2010/main" val="3912830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F12F9C4-8317-4B9A-91EF-5E23B8404D02}"/>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3" name="Rectangle 5">
            <a:extLst>
              <a:ext uri="{FF2B5EF4-FFF2-40B4-BE49-F238E27FC236}">
                <a16:creationId xmlns:a16="http://schemas.microsoft.com/office/drawing/2014/main" id="{464BA84C-16CD-4167-98F9-D9414079F67A}"/>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4" name="Rectangle 6">
            <a:extLst>
              <a:ext uri="{FF2B5EF4-FFF2-40B4-BE49-F238E27FC236}">
                <a16:creationId xmlns:a16="http://schemas.microsoft.com/office/drawing/2014/main" id="{5FE752A9-3E38-46CB-99E7-9526596ECA64}"/>
              </a:ext>
            </a:extLst>
          </p:cNvPr>
          <p:cNvSpPr>
            <a:spLocks noGrp="1" noChangeArrowheads="1"/>
          </p:cNvSpPr>
          <p:nvPr>
            <p:ph type="sldNum" sz="quarter" idx="12"/>
          </p:nvPr>
        </p:nvSpPr>
        <p:spPr>
          <a:ln/>
        </p:spPr>
        <p:txBody>
          <a:bodyPr/>
          <a:lstStyle>
            <a:lvl1pPr>
              <a:defRPr/>
            </a:lvl1pPr>
          </a:lstStyle>
          <a:p>
            <a:pPr>
              <a:defRPr/>
            </a:pPr>
            <a:fld id="{D5ACC574-2F14-42AD-8739-E9B3EAAC391B}" type="slidenum">
              <a:rPr lang="ru-RU" altLang="de-DE"/>
              <a:pPr>
                <a:defRPr/>
              </a:pPr>
              <a:t>‹Nr.›</a:t>
            </a:fld>
            <a:endParaRPr lang="ru-RU" altLang="de-DE"/>
          </a:p>
        </p:txBody>
      </p:sp>
    </p:spTree>
    <p:extLst>
      <p:ext uri="{BB962C8B-B14F-4D97-AF65-F5344CB8AC3E}">
        <p14:creationId xmlns:p14="http://schemas.microsoft.com/office/powerpoint/2010/main" val="1207057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73075" y="660400"/>
            <a:ext cx="2211388" cy="23114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4">
            <a:extLst>
              <a:ext uri="{FF2B5EF4-FFF2-40B4-BE49-F238E27FC236}">
                <a16:creationId xmlns:a16="http://schemas.microsoft.com/office/drawing/2014/main" id="{7B363D67-770E-4780-8760-BB43D8369298}"/>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6" name="Rectangle 5">
            <a:extLst>
              <a:ext uri="{FF2B5EF4-FFF2-40B4-BE49-F238E27FC236}">
                <a16:creationId xmlns:a16="http://schemas.microsoft.com/office/drawing/2014/main" id="{D4B535B1-E302-4881-8ED5-B8044D1DAC5E}"/>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7" name="Rectangle 6">
            <a:extLst>
              <a:ext uri="{FF2B5EF4-FFF2-40B4-BE49-F238E27FC236}">
                <a16:creationId xmlns:a16="http://schemas.microsoft.com/office/drawing/2014/main" id="{D191CF50-95A5-416C-BFBC-ABB72F72010E}"/>
              </a:ext>
            </a:extLst>
          </p:cNvPr>
          <p:cNvSpPr>
            <a:spLocks noGrp="1" noChangeArrowheads="1"/>
          </p:cNvSpPr>
          <p:nvPr>
            <p:ph type="sldNum" sz="quarter" idx="12"/>
          </p:nvPr>
        </p:nvSpPr>
        <p:spPr>
          <a:ln/>
        </p:spPr>
        <p:txBody>
          <a:bodyPr/>
          <a:lstStyle>
            <a:lvl1pPr>
              <a:defRPr/>
            </a:lvl1pPr>
          </a:lstStyle>
          <a:p>
            <a:pPr>
              <a:defRPr/>
            </a:pPr>
            <a:fld id="{9FE8260A-C58B-4D95-B1EB-0A2881B49FF9}" type="slidenum">
              <a:rPr lang="ru-RU" altLang="de-DE"/>
              <a:pPr>
                <a:defRPr/>
              </a:pPr>
              <a:t>‹Nr.›</a:t>
            </a:fld>
            <a:endParaRPr lang="ru-RU" altLang="de-DE"/>
          </a:p>
        </p:txBody>
      </p:sp>
    </p:spTree>
    <p:extLst>
      <p:ext uri="{BB962C8B-B14F-4D97-AF65-F5344CB8AC3E}">
        <p14:creationId xmlns:p14="http://schemas.microsoft.com/office/powerpoint/2010/main" val="310124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73075" y="660400"/>
            <a:ext cx="2211388" cy="23114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4">
            <a:extLst>
              <a:ext uri="{FF2B5EF4-FFF2-40B4-BE49-F238E27FC236}">
                <a16:creationId xmlns:a16="http://schemas.microsoft.com/office/drawing/2014/main" id="{CF30AD24-C6F0-4172-8D4A-2175CABEB8E8}"/>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6" name="Rectangle 5">
            <a:extLst>
              <a:ext uri="{FF2B5EF4-FFF2-40B4-BE49-F238E27FC236}">
                <a16:creationId xmlns:a16="http://schemas.microsoft.com/office/drawing/2014/main" id="{B520F132-862F-449C-816A-4B60FDD99D43}"/>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7" name="Rectangle 6">
            <a:extLst>
              <a:ext uri="{FF2B5EF4-FFF2-40B4-BE49-F238E27FC236}">
                <a16:creationId xmlns:a16="http://schemas.microsoft.com/office/drawing/2014/main" id="{A79B3A1A-6230-4D42-BA29-836FEEBAA1A2}"/>
              </a:ext>
            </a:extLst>
          </p:cNvPr>
          <p:cNvSpPr>
            <a:spLocks noGrp="1" noChangeArrowheads="1"/>
          </p:cNvSpPr>
          <p:nvPr>
            <p:ph type="sldNum" sz="quarter" idx="12"/>
          </p:nvPr>
        </p:nvSpPr>
        <p:spPr>
          <a:ln/>
        </p:spPr>
        <p:txBody>
          <a:bodyPr/>
          <a:lstStyle>
            <a:lvl1pPr>
              <a:defRPr/>
            </a:lvl1pPr>
          </a:lstStyle>
          <a:p>
            <a:pPr>
              <a:defRPr/>
            </a:pPr>
            <a:fld id="{3B25B012-8761-4EB2-896E-54A0AA8ADCB8}" type="slidenum">
              <a:rPr lang="ru-RU" altLang="de-DE"/>
              <a:pPr>
                <a:defRPr/>
              </a:pPr>
              <a:t>‹Nr.›</a:t>
            </a:fld>
            <a:endParaRPr lang="ru-RU" altLang="de-DE"/>
          </a:p>
        </p:txBody>
      </p:sp>
    </p:spTree>
    <p:extLst>
      <p:ext uri="{BB962C8B-B14F-4D97-AF65-F5344CB8AC3E}">
        <p14:creationId xmlns:p14="http://schemas.microsoft.com/office/powerpoint/2010/main" val="3305904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E0F2F6D-6D57-4E7A-9BF7-3247F911ABB9}"/>
              </a:ext>
            </a:extLst>
          </p:cNvPr>
          <p:cNvSpPr>
            <a:spLocks noGrp="1" noChangeArrowheads="1"/>
          </p:cNvSpPr>
          <p:nvPr>
            <p:ph type="title"/>
          </p:nvPr>
        </p:nvSpPr>
        <p:spPr bwMode="auto">
          <a:xfrm>
            <a:off x="342900" y="396875"/>
            <a:ext cx="61722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de-DE"/>
              <a:t>Titelmasterformat durch Klicken bearbeiten</a:t>
            </a:r>
          </a:p>
        </p:txBody>
      </p:sp>
      <p:sp>
        <p:nvSpPr>
          <p:cNvPr id="1027" name="Rectangle 3">
            <a:extLst>
              <a:ext uri="{FF2B5EF4-FFF2-40B4-BE49-F238E27FC236}">
                <a16:creationId xmlns:a16="http://schemas.microsoft.com/office/drawing/2014/main" id="{9C756416-6BD0-46FA-A4F4-16A9FC534902}"/>
              </a:ext>
            </a:extLst>
          </p:cNvPr>
          <p:cNvSpPr>
            <a:spLocks noGrp="1" noChangeArrowheads="1"/>
          </p:cNvSpPr>
          <p:nvPr>
            <p:ph type="body" idx="1"/>
          </p:nvPr>
        </p:nvSpPr>
        <p:spPr bwMode="auto">
          <a:xfrm>
            <a:off x="342900" y="2311400"/>
            <a:ext cx="6172200" cy="65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de-DE"/>
              <a:t>Textmasterformate durch Klicken bearbeiten</a:t>
            </a:r>
          </a:p>
          <a:p>
            <a:pPr lvl="1"/>
            <a:r>
              <a:rPr lang="ru-RU" altLang="de-DE"/>
              <a:t>Zweite Ebene</a:t>
            </a:r>
          </a:p>
          <a:p>
            <a:pPr lvl="2"/>
            <a:r>
              <a:rPr lang="ru-RU" altLang="de-DE"/>
              <a:t>Dritte Ebene</a:t>
            </a:r>
          </a:p>
          <a:p>
            <a:pPr lvl="3"/>
            <a:r>
              <a:rPr lang="ru-RU" altLang="de-DE"/>
              <a:t>Vierte Ebene</a:t>
            </a:r>
          </a:p>
          <a:p>
            <a:pPr lvl="4"/>
            <a:r>
              <a:rPr lang="ru-RU" altLang="de-DE"/>
              <a:t>Fünfte Ebene</a:t>
            </a:r>
          </a:p>
        </p:txBody>
      </p:sp>
      <p:sp>
        <p:nvSpPr>
          <p:cNvPr id="1028" name="Rectangle 4">
            <a:extLst>
              <a:ext uri="{FF2B5EF4-FFF2-40B4-BE49-F238E27FC236}">
                <a16:creationId xmlns:a16="http://schemas.microsoft.com/office/drawing/2014/main" id="{3B7DF84E-A26E-47F5-9770-9A58BB2E7BD2}"/>
              </a:ext>
            </a:extLst>
          </p:cNvPr>
          <p:cNvSpPr>
            <a:spLocks noGrp="1" noChangeArrowheads="1"/>
          </p:cNvSpPr>
          <p:nvPr>
            <p:ph type="dt" sz="half" idx="2"/>
          </p:nvPr>
        </p:nvSpPr>
        <p:spPr bwMode="auto">
          <a:xfrm>
            <a:off x="342900" y="9020175"/>
            <a:ext cx="1600200" cy="6873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ru-RU" altLang="de-DE"/>
          </a:p>
        </p:txBody>
      </p:sp>
      <p:sp>
        <p:nvSpPr>
          <p:cNvPr id="1029" name="Rectangle 5">
            <a:extLst>
              <a:ext uri="{FF2B5EF4-FFF2-40B4-BE49-F238E27FC236}">
                <a16:creationId xmlns:a16="http://schemas.microsoft.com/office/drawing/2014/main" id="{14BCFE81-4277-4C01-853D-16FA06270905}"/>
              </a:ext>
            </a:extLst>
          </p:cNvPr>
          <p:cNvSpPr>
            <a:spLocks noGrp="1" noChangeArrowheads="1"/>
          </p:cNvSpPr>
          <p:nvPr>
            <p:ph type="ftr" sz="quarter" idx="3"/>
          </p:nvPr>
        </p:nvSpPr>
        <p:spPr bwMode="auto">
          <a:xfrm>
            <a:off x="2343150" y="9020175"/>
            <a:ext cx="2171700" cy="6873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ru-RU" altLang="de-DE"/>
          </a:p>
        </p:txBody>
      </p:sp>
      <p:sp>
        <p:nvSpPr>
          <p:cNvPr id="1030" name="Rectangle 6">
            <a:extLst>
              <a:ext uri="{FF2B5EF4-FFF2-40B4-BE49-F238E27FC236}">
                <a16:creationId xmlns:a16="http://schemas.microsoft.com/office/drawing/2014/main" id="{01B96CC4-E20E-4D27-AF3B-7726776A4716}"/>
              </a:ext>
            </a:extLst>
          </p:cNvPr>
          <p:cNvSpPr>
            <a:spLocks noGrp="1" noChangeArrowheads="1"/>
          </p:cNvSpPr>
          <p:nvPr>
            <p:ph type="sldNum" sz="quarter" idx="4"/>
          </p:nvPr>
        </p:nvSpPr>
        <p:spPr bwMode="auto">
          <a:xfrm>
            <a:off x="4914900" y="9020175"/>
            <a:ext cx="1600200" cy="6873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2F6887F-38F2-4BAF-A887-E258C00DFCC6}" type="slidenum">
              <a:rPr lang="ru-RU" altLang="de-DE"/>
              <a:pPr>
                <a:defRPr/>
              </a:pPr>
              <a:t>‹Nr.›</a:t>
            </a:fld>
            <a:endParaRPr lang="ru-RU"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jpeg"/><Relationship Id="rId18" Type="http://schemas.openxmlformats.org/officeDocument/2006/relationships/image" Target="../media/image14.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0.jpeg"/><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hyperlink" Target="http://www.zauberhafte-physik.net/" TargetMode="External"/><Relationship Id="rId5" Type="http://schemas.openxmlformats.org/officeDocument/2006/relationships/image" Target="../media/image4.jpeg"/><Relationship Id="rId15" Type="http://schemas.openxmlformats.org/officeDocument/2006/relationships/image" Target="../media/image13.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7.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1">
            <a:extLst>
              <a:ext uri="{FF2B5EF4-FFF2-40B4-BE49-F238E27FC236}">
                <a16:creationId xmlns:a16="http://schemas.microsoft.com/office/drawing/2014/main" id="{F7145B34-2F8E-4FAB-B9F8-BDB7EF9F2DDA}"/>
              </a:ext>
            </a:extLst>
          </p:cNvPr>
          <p:cNvSpPr>
            <a:spLocks noChangeArrowheads="1"/>
          </p:cNvSpPr>
          <p:nvPr/>
        </p:nvSpPr>
        <p:spPr bwMode="auto">
          <a:xfrm>
            <a:off x="476250" y="3224213"/>
            <a:ext cx="6192838" cy="64817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2051" name="Rectangle 4">
            <a:extLst>
              <a:ext uri="{FF2B5EF4-FFF2-40B4-BE49-F238E27FC236}">
                <a16:creationId xmlns:a16="http://schemas.microsoft.com/office/drawing/2014/main" id="{DC1445F2-2C69-4DE8-BFD7-F3367E00F68A}"/>
              </a:ext>
            </a:extLst>
          </p:cNvPr>
          <p:cNvSpPr>
            <a:spLocks noChangeArrowheads="1"/>
          </p:cNvSpPr>
          <p:nvPr/>
        </p:nvSpPr>
        <p:spPr bwMode="auto">
          <a:xfrm>
            <a:off x="549275" y="428625"/>
            <a:ext cx="6048375" cy="5445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a:solidFill>
                  <a:schemeClr val="tx2"/>
                </a:solidFill>
              </a:rPr>
              <a:t>Zusatzversuche Schwerkraft mit 13 Teamkarten   </a:t>
            </a:r>
            <a:r>
              <a:rPr lang="de-DE" altLang="de-DE" sz="1400">
                <a:solidFill>
                  <a:schemeClr val="tx2"/>
                </a:solidFill>
              </a:rPr>
              <a:t>(„e“ = einfach)</a:t>
            </a:r>
            <a:r>
              <a:rPr lang="de-DE" altLang="de-DE" sz="1600">
                <a:solidFill>
                  <a:schemeClr val="tx2"/>
                </a:solidFill>
              </a:rPr>
              <a:t/>
            </a:r>
            <a:br>
              <a:rPr lang="de-DE" altLang="de-DE" sz="1600">
                <a:solidFill>
                  <a:schemeClr val="tx2"/>
                </a:solidFill>
              </a:rPr>
            </a:br>
            <a:r>
              <a:rPr lang="de-DE" altLang="de-DE" sz="1200">
                <a:solidFill>
                  <a:schemeClr val="tx2"/>
                </a:solidFill>
              </a:rPr>
              <a:t>zu den Sprach- und Sachkisten:</a:t>
            </a:r>
            <a:br>
              <a:rPr lang="de-DE" altLang="de-DE" sz="1200">
                <a:solidFill>
                  <a:schemeClr val="tx2"/>
                </a:solidFill>
              </a:rPr>
            </a:br>
            <a:r>
              <a:rPr lang="de-DE" altLang="de-DE" sz="1200">
                <a:solidFill>
                  <a:schemeClr val="tx2"/>
                </a:solidFill>
              </a:rPr>
              <a:t>„Der Seiltänzer (3)“ und „Das Stehaufmännchen (4)“</a:t>
            </a:r>
            <a:endParaRPr lang="ru-RU" altLang="de-DE" sz="1200">
              <a:solidFill>
                <a:schemeClr val="tx2"/>
              </a:solidFill>
            </a:endParaRPr>
          </a:p>
        </p:txBody>
      </p:sp>
      <p:sp>
        <p:nvSpPr>
          <p:cNvPr id="2052" name="Line 99">
            <a:extLst>
              <a:ext uri="{FF2B5EF4-FFF2-40B4-BE49-F238E27FC236}">
                <a16:creationId xmlns:a16="http://schemas.microsoft.com/office/drawing/2014/main" id="{CCF64C5B-7262-4101-98B4-F3FA7046A156}"/>
              </a:ext>
            </a:extLst>
          </p:cNvPr>
          <p:cNvSpPr>
            <a:spLocks noChangeShapeType="1"/>
          </p:cNvSpPr>
          <p:nvPr/>
        </p:nvSpPr>
        <p:spPr bwMode="auto">
          <a:xfrm>
            <a:off x="2420938" y="2936875"/>
            <a:ext cx="0" cy="676910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3" name="Line 100">
            <a:extLst>
              <a:ext uri="{FF2B5EF4-FFF2-40B4-BE49-F238E27FC236}">
                <a16:creationId xmlns:a16="http://schemas.microsoft.com/office/drawing/2014/main" id="{4E5F7A7C-883A-4C6C-87D1-558C9A3F803A}"/>
              </a:ext>
            </a:extLst>
          </p:cNvPr>
          <p:cNvSpPr>
            <a:spLocks noChangeShapeType="1"/>
          </p:cNvSpPr>
          <p:nvPr/>
        </p:nvSpPr>
        <p:spPr bwMode="auto">
          <a:xfrm>
            <a:off x="4437063" y="2865438"/>
            <a:ext cx="0" cy="676910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4" name="Text Box 102">
            <a:extLst>
              <a:ext uri="{FF2B5EF4-FFF2-40B4-BE49-F238E27FC236}">
                <a16:creationId xmlns:a16="http://schemas.microsoft.com/office/drawing/2014/main" id="{F1E2E9CB-4316-4B94-99EF-71AB1A750D01}"/>
              </a:ext>
            </a:extLst>
          </p:cNvPr>
          <p:cNvSpPr txBox="1">
            <a:spLocks noChangeArrowheads="1"/>
          </p:cNvSpPr>
          <p:nvPr/>
        </p:nvSpPr>
        <p:spPr bwMode="auto">
          <a:xfrm>
            <a:off x="1341438" y="3571875"/>
            <a:ext cx="781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1e</a:t>
            </a:r>
          </a:p>
          <a:p>
            <a:pPr eaLnBrk="1" hangingPunct="1"/>
            <a:r>
              <a:rPr lang="de-DE" altLang="de-DE" sz="900"/>
              <a:t>Seiltänzerin</a:t>
            </a:r>
          </a:p>
          <a:p>
            <a:pPr eaLnBrk="1" hangingPunct="1"/>
            <a:r>
              <a:rPr lang="de-DE" altLang="de-DE" sz="900"/>
              <a:t>gemeinsam</a:t>
            </a:r>
          </a:p>
        </p:txBody>
      </p:sp>
      <p:grpSp>
        <p:nvGrpSpPr>
          <p:cNvPr id="2055" name="Group 29">
            <a:extLst>
              <a:ext uri="{FF2B5EF4-FFF2-40B4-BE49-F238E27FC236}">
                <a16:creationId xmlns:a16="http://schemas.microsoft.com/office/drawing/2014/main" id="{A7B6D063-3F3A-4B4A-8D8E-5395DA693F2D}"/>
              </a:ext>
            </a:extLst>
          </p:cNvPr>
          <p:cNvGrpSpPr>
            <a:grpSpLocks/>
          </p:cNvGrpSpPr>
          <p:nvPr/>
        </p:nvGrpSpPr>
        <p:grpSpPr bwMode="auto">
          <a:xfrm>
            <a:off x="541338" y="4945063"/>
            <a:ext cx="871537" cy="800100"/>
            <a:chOff x="391" y="4286"/>
            <a:chExt cx="966" cy="798"/>
          </a:xfrm>
        </p:grpSpPr>
        <p:pic>
          <p:nvPicPr>
            <p:cNvPr id="2166" name="Picture 30">
              <a:extLst>
                <a:ext uri="{FF2B5EF4-FFF2-40B4-BE49-F238E27FC236}">
                  <a16:creationId xmlns:a16="http://schemas.microsoft.com/office/drawing/2014/main" id="{361E4CF1-76EE-480F-BF12-9B3C46CC753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91" y="4286"/>
              <a:ext cx="966" cy="798"/>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2167" name="Oval 31">
              <a:extLst>
                <a:ext uri="{FF2B5EF4-FFF2-40B4-BE49-F238E27FC236}">
                  <a16:creationId xmlns:a16="http://schemas.microsoft.com/office/drawing/2014/main" id="{D0E39ACE-A7F3-429D-A322-E9D7D6655D14}"/>
                </a:ext>
              </a:extLst>
            </p:cNvPr>
            <p:cNvSpPr>
              <a:spLocks noChangeArrowheads="1"/>
            </p:cNvSpPr>
            <p:nvPr/>
          </p:nvSpPr>
          <p:spPr bwMode="auto">
            <a:xfrm>
              <a:off x="754" y="4422"/>
              <a:ext cx="46" cy="46"/>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2168" name="Line 32">
              <a:extLst>
                <a:ext uri="{FF2B5EF4-FFF2-40B4-BE49-F238E27FC236}">
                  <a16:creationId xmlns:a16="http://schemas.microsoft.com/office/drawing/2014/main" id="{5A26B528-3385-4558-B2AE-EEA0B35128D7}"/>
                </a:ext>
              </a:extLst>
            </p:cNvPr>
            <p:cNvSpPr>
              <a:spLocks noChangeShapeType="1"/>
            </p:cNvSpPr>
            <p:nvPr/>
          </p:nvSpPr>
          <p:spPr bwMode="auto">
            <a:xfrm>
              <a:off x="770" y="4468"/>
              <a:ext cx="0" cy="227"/>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056" name="Text Box 103">
            <a:extLst>
              <a:ext uri="{FF2B5EF4-FFF2-40B4-BE49-F238E27FC236}">
                <a16:creationId xmlns:a16="http://schemas.microsoft.com/office/drawing/2014/main" id="{4E55A525-81C3-43B3-8365-B051763F4C72}"/>
              </a:ext>
            </a:extLst>
          </p:cNvPr>
          <p:cNvSpPr txBox="1">
            <a:spLocks noChangeArrowheads="1"/>
          </p:cNvSpPr>
          <p:nvPr/>
        </p:nvSpPr>
        <p:spPr bwMode="auto">
          <a:xfrm>
            <a:off x="1412875" y="4953000"/>
            <a:ext cx="1060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4e</a:t>
            </a:r>
          </a:p>
          <a:p>
            <a:pPr eaLnBrk="1" hangingPunct="1"/>
            <a:r>
              <a:rPr lang="de-DE" altLang="de-DE" sz="900"/>
              <a:t>Stabschwerpunkt</a:t>
            </a:r>
          </a:p>
          <a:p>
            <a:pPr eaLnBrk="1" hangingPunct="1"/>
            <a:r>
              <a:rPr lang="de-DE" altLang="de-DE" sz="900"/>
              <a:t>2 Sets</a:t>
            </a:r>
          </a:p>
        </p:txBody>
      </p:sp>
      <p:grpSp>
        <p:nvGrpSpPr>
          <p:cNvPr id="2057" name="Group 147">
            <a:extLst>
              <a:ext uri="{FF2B5EF4-FFF2-40B4-BE49-F238E27FC236}">
                <a16:creationId xmlns:a16="http://schemas.microsoft.com/office/drawing/2014/main" id="{6AC3D53A-3357-4A16-8EE4-2FFE00DEA679}"/>
              </a:ext>
            </a:extLst>
          </p:cNvPr>
          <p:cNvGrpSpPr>
            <a:grpSpLocks/>
          </p:cNvGrpSpPr>
          <p:nvPr/>
        </p:nvGrpSpPr>
        <p:grpSpPr bwMode="auto">
          <a:xfrm>
            <a:off x="4508500" y="3513138"/>
            <a:ext cx="2058988" cy="1152525"/>
            <a:chOff x="2840" y="1895"/>
            <a:chExt cx="1297" cy="726"/>
          </a:xfrm>
        </p:grpSpPr>
        <p:grpSp>
          <p:nvGrpSpPr>
            <p:cNvPr id="2156" name="Group 98">
              <a:extLst>
                <a:ext uri="{FF2B5EF4-FFF2-40B4-BE49-F238E27FC236}">
                  <a16:creationId xmlns:a16="http://schemas.microsoft.com/office/drawing/2014/main" id="{18303EDF-ADC5-41F2-89C5-51219061D507}"/>
                </a:ext>
              </a:extLst>
            </p:cNvPr>
            <p:cNvGrpSpPr>
              <a:grpSpLocks/>
            </p:cNvGrpSpPr>
            <p:nvPr/>
          </p:nvGrpSpPr>
          <p:grpSpPr bwMode="auto">
            <a:xfrm>
              <a:off x="2840" y="1895"/>
              <a:ext cx="681" cy="726"/>
              <a:chOff x="2840" y="1941"/>
              <a:chExt cx="772" cy="760"/>
            </a:xfrm>
          </p:grpSpPr>
          <p:grpSp>
            <p:nvGrpSpPr>
              <p:cNvPr id="2158" name="Group 21">
                <a:extLst>
                  <a:ext uri="{FF2B5EF4-FFF2-40B4-BE49-F238E27FC236}">
                    <a16:creationId xmlns:a16="http://schemas.microsoft.com/office/drawing/2014/main" id="{A31023BF-4794-4A9D-8CAA-6E3270533A48}"/>
                  </a:ext>
                </a:extLst>
              </p:cNvPr>
              <p:cNvGrpSpPr>
                <a:grpSpLocks/>
              </p:cNvGrpSpPr>
              <p:nvPr/>
            </p:nvGrpSpPr>
            <p:grpSpPr bwMode="auto">
              <a:xfrm>
                <a:off x="3303" y="1941"/>
                <a:ext cx="309" cy="760"/>
                <a:chOff x="1933" y="1066"/>
                <a:chExt cx="442" cy="998"/>
              </a:xfrm>
            </p:grpSpPr>
            <p:pic>
              <p:nvPicPr>
                <p:cNvPr id="2162" name="Picture 22">
                  <a:extLst>
                    <a:ext uri="{FF2B5EF4-FFF2-40B4-BE49-F238E27FC236}">
                      <a16:creationId xmlns:a16="http://schemas.microsoft.com/office/drawing/2014/main" id="{FE161D9C-BF42-46EE-ACE0-A3EAD3EA5C3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33" y="1066"/>
                  <a:ext cx="442" cy="998"/>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grpSp>
              <p:nvGrpSpPr>
                <p:cNvPr id="2163" name="Group 23">
                  <a:extLst>
                    <a:ext uri="{FF2B5EF4-FFF2-40B4-BE49-F238E27FC236}">
                      <a16:creationId xmlns:a16="http://schemas.microsoft.com/office/drawing/2014/main" id="{075E8E6D-66F9-4FD1-8190-64B534E4A5D0}"/>
                    </a:ext>
                  </a:extLst>
                </p:cNvPr>
                <p:cNvGrpSpPr>
                  <a:grpSpLocks/>
                </p:cNvGrpSpPr>
                <p:nvPr/>
              </p:nvGrpSpPr>
              <p:grpSpPr bwMode="auto">
                <a:xfrm>
                  <a:off x="2205" y="1519"/>
                  <a:ext cx="46" cy="280"/>
                  <a:chOff x="2408" y="1466"/>
                  <a:chExt cx="46" cy="280"/>
                </a:xfrm>
              </p:grpSpPr>
              <p:sp>
                <p:nvSpPr>
                  <p:cNvPr id="2164" name="Oval 24">
                    <a:extLst>
                      <a:ext uri="{FF2B5EF4-FFF2-40B4-BE49-F238E27FC236}">
                        <a16:creationId xmlns:a16="http://schemas.microsoft.com/office/drawing/2014/main" id="{7169AD01-BBC0-4AFB-BD4E-C33F06347467}"/>
                      </a:ext>
                    </a:extLst>
                  </p:cNvPr>
                  <p:cNvSpPr>
                    <a:spLocks noChangeArrowheads="1"/>
                  </p:cNvSpPr>
                  <p:nvPr/>
                </p:nvSpPr>
                <p:spPr bwMode="auto">
                  <a:xfrm>
                    <a:off x="2408" y="1466"/>
                    <a:ext cx="46" cy="46"/>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2165" name="Line 25">
                    <a:extLst>
                      <a:ext uri="{FF2B5EF4-FFF2-40B4-BE49-F238E27FC236}">
                        <a16:creationId xmlns:a16="http://schemas.microsoft.com/office/drawing/2014/main" id="{B669FABB-A76E-4081-8F80-021DE25FE306}"/>
                      </a:ext>
                    </a:extLst>
                  </p:cNvPr>
                  <p:cNvSpPr>
                    <a:spLocks noChangeShapeType="1"/>
                  </p:cNvSpPr>
                  <p:nvPr/>
                </p:nvSpPr>
                <p:spPr bwMode="auto">
                  <a:xfrm>
                    <a:off x="2432" y="1519"/>
                    <a:ext cx="0" cy="227"/>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159" name="Line 26">
                <a:extLst>
                  <a:ext uri="{FF2B5EF4-FFF2-40B4-BE49-F238E27FC236}">
                    <a16:creationId xmlns:a16="http://schemas.microsoft.com/office/drawing/2014/main" id="{EC4D720B-3DA0-4AB4-AEF9-F632B503588B}"/>
                  </a:ext>
                </a:extLst>
              </p:cNvPr>
              <p:cNvSpPr>
                <a:spLocks noChangeShapeType="1"/>
              </p:cNvSpPr>
              <p:nvPr/>
            </p:nvSpPr>
            <p:spPr bwMode="auto">
              <a:xfrm>
                <a:off x="3335" y="2666"/>
                <a:ext cx="63" cy="0"/>
              </a:xfrm>
              <a:prstGeom prst="line">
                <a:avLst/>
              </a:prstGeom>
              <a:noFill/>
              <a:ln w="349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60" name="Text Box 27">
                <a:extLst>
                  <a:ext uri="{FF2B5EF4-FFF2-40B4-BE49-F238E27FC236}">
                    <a16:creationId xmlns:a16="http://schemas.microsoft.com/office/drawing/2014/main" id="{297ADE92-9F43-4FDA-BB73-7D42621DD795}"/>
                  </a:ext>
                </a:extLst>
              </p:cNvPr>
              <p:cNvSpPr txBox="1">
                <a:spLocks noChangeArrowheads="1"/>
              </p:cNvSpPr>
              <p:nvPr/>
            </p:nvSpPr>
            <p:spPr bwMode="auto">
              <a:xfrm>
                <a:off x="2840" y="2485"/>
                <a:ext cx="540" cy="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900"/>
                  <a:t>Geldschein</a:t>
                </a:r>
                <a:endParaRPr lang="ru-RU" altLang="de-DE" sz="900"/>
              </a:p>
            </p:txBody>
          </p:sp>
          <p:sp>
            <p:nvSpPr>
              <p:cNvPr id="2161" name="Line 28">
                <a:extLst>
                  <a:ext uri="{FF2B5EF4-FFF2-40B4-BE49-F238E27FC236}">
                    <a16:creationId xmlns:a16="http://schemas.microsoft.com/office/drawing/2014/main" id="{919C9D69-0648-47E9-A7E0-4B9615390C24}"/>
                  </a:ext>
                </a:extLst>
              </p:cNvPr>
              <p:cNvSpPr>
                <a:spLocks noChangeShapeType="1"/>
              </p:cNvSpPr>
              <p:nvPr/>
            </p:nvSpPr>
            <p:spPr bwMode="auto">
              <a:xfrm>
                <a:off x="3239" y="2562"/>
                <a:ext cx="96" cy="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157" name="Text Box 104">
              <a:extLst>
                <a:ext uri="{FF2B5EF4-FFF2-40B4-BE49-F238E27FC236}">
                  <a16:creationId xmlns:a16="http://schemas.microsoft.com/office/drawing/2014/main" id="{7AD38D70-3DBB-443D-A762-181B2E635661}"/>
                </a:ext>
              </a:extLst>
            </p:cNvPr>
            <p:cNvSpPr txBox="1">
              <a:spLocks noChangeArrowheads="1"/>
            </p:cNvSpPr>
            <p:nvPr/>
          </p:nvSpPr>
          <p:spPr bwMode="auto">
            <a:xfrm>
              <a:off x="3521" y="1895"/>
              <a:ext cx="616"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900"/>
                <a:t>3</a:t>
              </a:r>
            </a:p>
            <a:p>
              <a:pPr eaLnBrk="1" hangingPunct="1"/>
              <a:r>
                <a:rPr lang="de-DE" altLang="de-DE" sz="900"/>
                <a:t>Unerreichbarer </a:t>
              </a:r>
            </a:p>
            <a:p>
              <a:pPr eaLnBrk="1" hangingPunct="1"/>
              <a:r>
                <a:rPr lang="de-DE" altLang="de-DE" sz="900"/>
                <a:t>Geldschein</a:t>
              </a:r>
            </a:p>
            <a:p>
              <a:pPr eaLnBrk="1" hangingPunct="1"/>
              <a:r>
                <a:rPr lang="de-DE" altLang="de-DE" sz="900"/>
                <a:t>gemeinsam</a:t>
              </a:r>
            </a:p>
          </p:txBody>
        </p:sp>
      </p:grpSp>
      <p:grpSp>
        <p:nvGrpSpPr>
          <p:cNvPr id="2058" name="Group 146">
            <a:extLst>
              <a:ext uri="{FF2B5EF4-FFF2-40B4-BE49-F238E27FC236}">
                <a16:creationId xmlns:a16="http://schemas.microsoft.com/office/drawing/2014/main" id="{AAB3DC7F-302F-4DFB-81A5-0A52D38AA232}"/>
              </a:ext>
            </a:extLst>
          </p:cNvPr>
          <p:cNvGrpSpPr>
            <a:grpSpLocks/>
          </p:cNvGrpSpPr>
          <p:nvPr/>
        </p:nvGrpSpPr>
        <p:grpSpPr bwMode="auto">
          <a:xfrm>
            <a:off x="2492375" y="3513138"/>
            <a:ext cx="1728788" cy="1152525"/>
            <a:chOff x="1570" y="1895"/>
            <a:chExt cx="1089" cy="726"/>
          </a:xfrm>
        </p:grpSpPr>
        <p:grpSp>
          <p:nvGrpSpPr>
            <p:cNvPr id="2151" name="Group 16">
              <a:extLst>
                <a:ext uri="{FF2B5EF4-FFF2-40B4-BE49-F238E27FC236}">
                  <a16:creationId xmlns:a16="http://schemas.microsoft.com/office/drawing/2014/main" id="{E38F146E-33FE-4A69-9E0B-84230043F100}"/>
                </a:ext>
              </a:extLst>
            </p:cNvPr>
            <p:cNvGrpSpPr>
              <a:grpSpLocks/>
            </p:cNvGrpSpPr>
            <p:nvPr/>
          </p:nvGrpSpPr>
          <p:grpSpPr bwMode="auto">
            <a:xfrm>
              <a:off x="1570" y="1895"/>
              <a:ext cx="545" cy="726"/>
              <a:chOff x="391" y="1038"/>
              <a:chExt cx="953" cy="1089"/>
            </a:xfrm>
          </p:grpSpPr>
          <p:pic>
            <p:nvPicPr>
              <p:cNvPr id="2153" name="Picture 17">
                <a:extLst>
                  <a:ext uri="{FF2B5EF4-FFF2-40B4-BE49-F238E27FC236}">
                    <a16:creationId xmlns:a16="http://schemas.microsoft.com/office/drawing/2014/main" id="{90066A5F-C62C-40F7-A790-364945D7A7C2}"/>
                  </a:ext>
                </a:extLst>
              </p:cNvPr>
              <p:cNvPicPr preferRelativeResize="0">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91" y="1038"/>
                <a:ext cx="953" cy="1089"/>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2154" name="Oval 18">
                <a:extLst>
                  <a:ext uri="{FF2B5EF4-FFF2-40B4-BE49-F238E27FC236}">
                    <a16:creationId xmlns:a16="http://schemas.microsoft.com/office/drawing/2014/main" id="{54A6B9F7-80B0-4F03-A7C6-59D192778BE7}"/>
                  </a:ext>
                </a:extLst>
              </p:cNvPr>
              <p:cNvSpPr>
                <a:spLocks noChangeArrowheads="1"/>
              </p:cNvSpPr>
              <p:nvPr/>
            </p:nvSpPr>
            <p:spPr bwMode="auto">
              <a:xfrm>
                <a:off x="663" y="1701"/>
                <a:ext cx="39" cy="3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2155" name="Line 19">
                <a:extLst>
                  <a:ext uri="{FF2B5EF4-FFF2-40B4-BE49-F238E27FC236}">
                    <a16:creationId xmlns:a16="http://schemas.microsoft.com/office/drawing/2014/main" id="{74C0EE15-1422-4311-BB71-975DF98D1669}"/>
                  </a:ext>
                </a:extLst>
              </p:cNvPr>
              <p:cNvSpPr>
                <a:spLocks noChangeShapeType="1"/>
              </p:cNvSpPr>
              <p:nvPr/>
            </p:nvSpPr>
            <p:spPr bwMode="auto">
              <a:xfrm>
                <a:off x="687" y="1754"/>
                <a:ext cx="0" cy="186"/>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152" name="Text Box 105">
              <a:extLst>
                <a:ext uri="{FF2B5EF4-FFF2-40B4-BE49-F238E27FC236}">
                  <a16:creationId xmlns:a16="http://schemas.microsoft.com/office/drawing/2014/main" id="{110C0848-75D5-4629-8AC4-DD83ABE9459C}"/>
                </a:ext>
              </a:extLst>
            </p:cNvPr>
            <p:cNvSpPr txBox="1">
              <a:spLocks noChangeArrowheads="1"/>
            </p:cNvSpPr>
            <p:nvPr/>
          </p:nvSpPr>
          <p:spPr bwMode="auto">
            <a:xfrm>
              <a:off x="2115" y="1933"/>
              <a:ext cx="54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2e</a:t>
              </a:r>
            </a:p>
            <a:p>
              <a:pPr eaLnBrk="1" hangingPunct="1"/>
              <a:r>
                <a:rPr lang="de-DE" altLang="de-DE" sz="900"/>
                <a:t>Fixierter Kopf</a:t>
              </a:r>
            </a:p>
            <a:p>
              <a:pPr eaLnBrk="1" hangingPunct="1"/>
              <a:r>
                <a:rPr lang="de-DE" altLang="de-DE" sz="900"/>
                <a:t>gemeinsam</a:t>
              </a:r>
            </a:p>
          </p:txBody>
        </p:sp>
      </p:grpSp>
      <p:grpSp>
        <p:nvGrpSpPr>
          <p:cNvPr id="2059" name="Group 167">
            <a:extLst>
              <a:ext uri="{FF2B5EF4-FFF2-40B4-BE49-F238E27FC236}">
                <a16:creationId xmlns:a16="http://schemas.microsoft.com/office/drawing/2014/main" id="{EE345FF9-7730-435E-A88E-00D4F0E6C00F}"/>
              </a:ext>
            </a:extLst>
          </p:cNvPr>
          <p:cNvGrpSpPr>
            <a:grpSpLocks/>
          </p:cNvGrpSpPr>
          <p:nvPr/>
        </p:nvGrpSpPr>
        <p:grpSpPr bwMode="auto">
          <a:xfrm>
            <a:off x="2492375" y="6105525"/>
            <a:ext cx="2016125" cy="792163"/>
            <a:chOff x="1570" y="3846"/>
            <a:chExt cx="1270" cy="499"/>
          </a:xfrm>
        </p:grpSpPr>
        <p:grpSp>
          <p:nvGrpSpPr>
            <p:cNvPr id="2145" name="Group 53">
              <a:extLst>
                <a:ext uri="{FF2B5EF4-FFF2-40B4-BE49-F238E27FC236}">
                  <a16:creationId xmlns:a16="http://schemas.microsoft.com/office/drawing/2014/main" id="{403EFCD5-C06A-470A-9363-12A1005BAB29}"/>
                </a:ext>
              </a:extLst>
            </p:cNvPr>
            <p:cNvGrpSpPr>
              <a:grpSpLocks/>
            </p:cNvGrpSpPr>
            <p:nvPr/>
          </p:nvGrpSpPr>
          <p:grpSpPr bwMode="auto">
            <a:xfrm>
              <a:off x="1570" y="3846"/>
              <a:ext cx="499" cy="499"/>
              <a:chOff x="1752" y="2426"/>
              <a:chExt cx="998" cy="770"/>
            </a:xfrm>
          </p:grpSpPr>
          <p:pic>
            <p:nvPicPr>
              <p:cNvPr id="2147" name="Picture 54">
                <a:extLst>
                  <a:ext uri="{FF2B5EF4-FFF2-40B4-BE49-F238E27FC236}">
                    <a16:creationId xmlns:a16="http://schemas.microsoft.com/office/drawing/2014/main" id="{38A63A78-9E40-4E72-8EEC-1DC9D2667979}"/>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752" y="2426"/>
                <a:ext cx="998" cy="77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grpSp>
            <p:nvGrpSpPr>
              <p:cNvPr id="2148" name="Group 55">
                <a:extLst>
                  <a:ext uri="{FF2B5EF4-FFF2-40B4-BE49-F238E27FC236}">
                    <a16:creationId xmlns:a16="http://schemas.microsoft.com/office/drawing/2014/main" id="{836D2620-8891-48DA-BA35-47BB5BD167F3}"/>
                  </a:ext>
                </a:extLst>
              </p:cNvPr>
              <p:cNvGrpSpPr>
                <a:grpSpLocks/>
              </p:cNvGrpSpPr>
              <p:nvPr/>
            </p:nvGrpSpPr>
            <p:grpSpPr bwMode="auto">
              <a:xfrm>
                <a:off x="2277" y="2656"/>
                <a:ext cx="46" cy="277"/>
                <a:chOff x="2341" y="2880"/>
                <a:chExt cx="46" cy="277"/>
              </a:xfrm>
            </p:grpSpPr>
            <p:sp>
              <p:nvSpPr>
                <p:cNvPr id="2149" name="Oval 56">
                  <a:extLst>
                    <a:ext uri="{FF2B5EF4-FFF2-40B4-BE49-F238E27FC236}">
                      <a16:creationId xmlns:a16="http://schemas.microsoft.com/office/drawing/2014/main" id="{CC0CBCE7-1099-4DB6-BD7E-C56A236F6487}"/>
                    </a:ext>
                  </a:extLst>
                </p:cNvPr>
                <p:cNvSpPr>
                  <a:spLocks noChangeArrowheads="1"/>
                </p:cNvSpPr>
                <p:nvPr/>
              </p:nvSpPr>
              <p:spPr bwMode="auto">
                <a:xfrm>
                  <a:off x="2341" y="2880"/>
                  <a:ext cx="46" cy="46"/>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2150" name="Line 57">
                  <a:extLst>
                    <a:ext uri="{FF2B5EF4-FFF2-40B4-BE49-F238E27FC236}">
                      <a16:creationId xmlns:a16="http://schemas.microsoft.com/office/drawing/2014/main" id="{0923D916-8DED-4825-9894-340F4C2F504F}"/>
                    </a:ext>
                  </a:extLst>
                </p:cNvPr>
                <p:cNvSpPr>
                  <a:spLocks noChangeShapeType="1"/>
                </p:cNvSpPr>
                <p:nvPr/>
              </p:nvSpPr>
              <p:spPr bwMode="auto">
                <a:xfrm flipH="1">
                  <a:off x="2363" y="2933"/>
                  <a:ext cx="3" cy="224"/>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146" name="Text Box 106">
              <a:extLst>
                <a:ext uri="{FF2B5EF4-FFF2-40B4-BE49-F238E27FC236}">
                  <a16:creationId xmlns:a16="http://schemas.microsoft.com/office/drawing/2014/main" id="{A7B67C9B-7A58-44E7-B57D-E47150DAAF6F}"/>
                </a:ext>
              </a:extLst>
            </p:cNvPr>
            <p:cNvSpPr txBox="1">
              <a:spLocks noChangeArrowheads="1"/>
            </p:cNvSpPr>
            <p:nvPr/>
          </p:nvSpPr>
          <p:spPr bwMode="auto">
            <a:xfrm>
              <a:off x="2069" y="3891"/>
              <a:ext cx="77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8</a:t>
              </a:r>
            </a:p>
            <a:p>
              <a:pPr eaLnBrk="1" hangingPunct="1"/>
              <a:r>
                <a:rPr lang="de-DE" altLang="de-DE" sz="900"/>
                <a:t>Münze am Abgrund</a:t>
              </a:r>
            </a:p>
            <a:p>
              <a:pPr eaLnBrk="1" hangingPunct="1"/>
              <a:r>
                <a:rPr lang="de-DE" altLang="de-DE" sz="900"/>
                <a:t>1 Sets</a:t>
              </a:r>
            </a:p>
          </p:txBody>
        </p:sp>
      </p:grpSp>
      <p:grpSp>
        <p:nvGrpSpPr>
          <p:cNvPr id="2060" name="Group 166">
            <a:extLst>
              <a:ext uri="{FF2B5EF4-FFF2-40B4-BE49-F238E27FC236}">
                <a16:creationId xmlns:a16="http://schemas.microsoft.com/office/drawing/2014/main" id="{52FAE265-B7C0-4A67-9EF6-51B6CC8F4814}"/>
              </a:ext>
            </a:extLst>
          </p:cNvPr>
          <p:cNvGrpSpPr>
            <a:grpSpLocks/>
          </p:cNvGrpSpPr>
          <p:nvPr/>
        </p:nvGrpSpPr>
        <p:grpSpPr bwMode="auto">
          <a:xfrm>
            <a:off x="549275" y="6084888"/>
            <a:ext cx="1890713" cy="884237"/>
            <a:chOff x="346" y="3833"/>
            <a:chExt cx="1191" cy="557"/>
          </a:xfrm>
        </p:grpSpPr>
        <p:grpSp>
          <p:nvGrpSpPr>
            <p:cNvPr id="2141" name="Group 50">
              <a:extLst>
                <a:ext uri="{FF2B5EF4-FFF2-40B4-BE49-F238E27FC236}">
                  <a16:creationId xmlns:a16="http://schemas.microsoft.com/office/drawing/2014/main" id="{B454780C-E0AC-4A1E-9F11-4A8F22E23B82}"/>
                </a:ext>
              </a:extLst>
            </p:cNvPr>
            <p:cNvGrpSpPr>
              <a:grpSpLocks/>
            </p:cNvGrpSpPr>
            <p:nvPr/>
          </p:nvGrpSpPr>
          <p:grpSpPr bwMode="auto">
            <a:xfrm>
              <a:off x="346" y="3833"/>
              <a:ext cx="499" cy="557"/>
              <a:chOff x="3158" y="2699"/>
              <a:chExt cx="854" cy="953"/>
            </a:xfrm>
          </p:grpSpPr>
          <p:pic>
            <p:nvPicPr>
              <p:cNvPr id="2143" name="Picture 51">
                <a:extLst>
                  <a:ext uri="{FF2B5EF4-FFF2-40B4-BE49-F238E27FC236}">
                    <a16:creationId xmlns:a16="http://schemas.microsoft.com/office/drawing/2014/main" id="{B1E18EC1-6196-4416-9FB6-091D8A45C03A}"/>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158" y="2699"/>
                <a:ext cx="854" cy="953"/>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2144" name="Oval 52">
                <a:extLst>
                  <a:ext uri="{FF2B5EF4-FFF2-40B4-BE49-F238E27FC236}">
                    <a16:creationId xmlns:a16="http://schemas.microsoft.com/office/drawing/2014/main" id="{ABB788E1-87FD-4DA9-9C88-5C4F17D44CCE}"/>
                  </a:ext>
                </a:extLst>
              </p:cNvPr>
              <p:cNvSpPr>
                <a:spLocks noChangeArrowheads="1"/>
              </p:cNvSpPr>
              <p:nvPr/>
            </p:nvSpPr>
            <p:spPr bwMode="auto">
              <a:xfrm>
                <a:off x="3462" y="3152"/>
                <a:ext cx="46" cy="46"/>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sp>
          <p:nvSpPr>
            <p:cNvPr id="2142" name="Text Box 107">
              <a:extLst>
                <a:ext uri="{FF2B5EF4-FFF2-40B4-BE49-F238E27FC236}">
                  <a16:creationId xmlns:a16="http://schemas.microsoft.com/office/drawing/2014/main" id="{8E1998F2-FAB8-4FE5-B7D5-EDCF2F2A9A39}"/>
                </a:ext>
              </a:extLst>
            </p:cNvPr>
            <p:cNvSpPr txBox="1">
              <a:spLocks noChangeArrowheads="1"/>
            </p:cNvSpPr>
            <p:nvPr/>
          </p:nvSpPr>
          <p:spPr bwMode="auto">
            <a:xfrm>
              <a:off x="825" y="3859"/>
              <a:ext cx="71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7e</a:t>
              </a:r>
            </a:p>
            <a:p>
              <a:pPr eaLnBrk="1" hangingPunct="1"/>
              <a:r>
                <a:rPr lang="de-DE" altLang="de-DE" sz="900"/>
                <a:t>Bleistiftspitzentanz</a:t>
              </a:r>
            </a:p>
            <a:p>
              <a:pPr eaLnBrk="1" hangingPunct="1"/>
              <a:r>
                <a:rPr lang="de-DE" altLang="de-DE" sz="900"/>
                <a:t>3 Sets</a:t>
              </a:r>
            </a:p>
          </p:txBody>
        </p:sp>
      </p:grpSp>
      <p:grpSp>
        <p:nvGrpSpPr>
          <p:cNvPr id="2061" name="Group 165">
            <a:extLst>
              <a:ext uri="{FF2B5EF4-FFF2-40B4-BE49-F238E27FC236}">
                <a16:creationId xmlns:a16="http://schemas.microsoft.com/office/drawing/2014/main" id="{F80E0195-B54C-468E-BF10-1B211FADCDA5}"/>
              </a:ext>
            </a:extLst>
          </p:cNvPr>
          <p:cNvGrpSpPr>
            <a:grpSpLocks/>
          </p:cNvGrpSpPr>
          <p:nvPr/>
        </p:nvGrpSpPr>
        <p:grpSpPr bwMode="auto">
          <a:xfrm>
            <a:off x="4528140" y="4926013"/>
            <a:ext cx="2220913" cy="890587"/>
            <a:chOff x="2828" y="3103"/>
            <a:chExt cx="1399" cy="561"/>
          </a:xfrm>
        </p:grpSpPr>
        <p:grpSp>
          <p:nvGrpSpPr>
            <p:cNvPr id="2132" name="Group 42">
              <a:extLst>
                <a:ext uri="{FF2B5EF4-FFF2-40B4-BE49-F238E27FC236}">
                  <a16:creationId xmlns:a16="http://schemas.microsoft.com/office/drawing/2014/main" id="{1AB5467F-344B-42D3-95FF-3624E3AAD7D7}"/>
                </a:ext>
              </a:extLst>
            </p:cNvPr>
            <p:cNvGrpSpPr>
              <a:grpSpLocks/>
            </p:cNvGrpSpPr>
            <p:nvPr/>
          </p:nvGrpSpPr>
          <p:grpSpPr bwMode="auto">
            <a:xfrm>
              <a:off x="2828" y="3103"/>
              <a:ext cx="744" cy="561"/>
              <a:chOff x="346" y="1331"/>
              <a:chExt cx="771" cy="564"/>
            </a:xfrm>
          </p:grpSpPr>
          <p:grpSp>
            <p:nvGrpSpPr>
              <p:cNvPr id="2134" name="Group 43">
                <a:extLst>
                  <a:ext uri="{FF2B5EF4-FFF2-40B4-BE49-F238E27FC236}">
                    <a16:creationId xmlns:a16="http://schemas.microsoft.com/office/drawing/2014/main" id="{68E8C558-E8CB-44C4-9C8F-924D41F58A59}"/>
                  </a:ext>
                </a:extLst>
              </p:cNvPr>
              <p:cNvGrpSpPr>
                <a:grpSpLocks/>
              </p:cNvGrpSpPr>
              <p:nvPr/>
            </p:nvGrpSpPr>
            <p:grpSpPr bwMode="auto">
              <a:xfrm>
                <a:off x="346" y="1355"/>
                <a:ext cx="771" cy="540"/>
                <a:chOff x="346" y="2426"/>
                <a:chExt cx="861" cy="575"/>
              </a:xfrm>
            </p:grpSpPr>
            <p:pic>
              <p:nvPicPr>
                <p:cNvPr id="2137" name="Picture 44">
                  <a:extLst>
                    <a:ext uri="{FF2B5EF4-FFF2-40B4-BE49-F238E27FC236}">
                      <a16:creationId xmlns:a16="http://schemas.microsoft.com/office/drawing/2014/main" id="{EC95D329-4EB6-4AD7-8E24-A601BE517C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 y="2426"/>
                  <a:ext cx="861" cy="575"/>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grpSp>
              <p:nvGrpSpPr>
                <p:cNvPr id="2138" name="Group 45">
                  <a:extLst>
                    <a:ext uri="{FF2B5EF4-FFF2-40B4-BE49-F238E27FC236}">
                      <a16:creationId xmlns:a16="http://schemas.microsoft.com/office/drawing/2014/main" id="{EF6D67F3-524A-4884-9F8D-4A86D598E42A}"/>
                    </a:ext>
                  </a:extLst>
                </p:cNvPr>
                <p:cNvGrpSpPr>
                  <a:grpSpLocks/>
                </p:cNvGrpSpPr>
                <p:nvPr/>
              </p:nvGrpSpPr>
              <p:grpSpPr bwMode="auto">
                <a:xfrm>
                  <a:off x="981" y="2608"/>
                  <a:ext cx="43" cy="225"/>
                  <a:chOff x="3870" y="4385"/>
                  <a:chExt cx="46" cy="264"/>
                </a:xfrm>
              </p:grpSpPr>
              <p:sp>
                <p:nvSpPr>
                  <p:cNvPr id="2139" name="Oval 46">
                    <a:extLst>
                      <a:ext uri="{FF2B5EF4-FFF2-40B4-BE49-F238E27FC236}">
                        <a16:creationId xmlns:a16="http://schemas.microsoft.com/office/drawing/2014/main" id="{257BF20F-F8F2-4D06-BC58-228DD42771CD}"/>
                      </a:ext>
                    </a:extLst>
                  </p:cNvPr>
                  <p:cNvSpPr>
                    <a:spLocks noChangeArrowheads="1"/>
                  </p:cNvSpPr>
                  <p:nvPr/>
                </p:nvSpPr>
                <p:spPr bwMode="auto">
                  <a:xfrm>
                    <a:off x="3870" y="4385"/>
                    <a:ext cx="46" cy="46"/>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2140" name="Line 47">
                    <a:extLst>
                      <a:ext uri="{FF2B5EF4-FFF2-40B4-BE49-F238E27FC236}">
                        <a16:creationId xmlns:a16="http://schemas.microsoft.com/office/drawing/2014/main" id="{65364D44-0875-4806-9342-FB1C5E7E0900}"/>
                      </a:ext>
                    </a:extLst>
                  </p:cNvPr>
                  <p:cNvSpPr>
                    <a:spLocks noChangeShapeType="1"/>
                  </p:cNvSpPr>
                  <p:nvPr/>
                </p:nvSpPr>
                <p:spPr bwMode="auto">
                  <a:xfrm>
                    <a:off x="3884" y="4422"/>
                    <a:ext cx="0" cy="227"/>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135" name="Text Box 48">
                <a:extLst>
                  <a:ext uri="{FF2B5EF4-FFF2-40B4-BE49-F238E27FC236}">
                    <a16:creationId xmlns:a16="http://schemas.microsoft.com/office/drawing/2014/main" id="{F66AE3AB-23D8-4458-B4B8-8C148A472D0E}"/>
                  </a:ext>
                </a:extLst>
              </p:cNvPr>
              <p:cNvSpPr txBox="1">
                <a:spLocks noChangeArrowheads="1"/>
              </p:cNvSpPr>
              <p:nvPr/>
            </p:nvSpPr>
            <p:spPr bwMode="auto">
              <a:xfrm>
                <a:off x="373" y="1331"/>
                <a:ext cx="211"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900"/>
                  <a:t>(1)</a:t>
                </a:r>
              </a:p>
            </p:txBody>
          </p:sp>
          <p:sp>
            <p:nvSpPr>
              <p:cNvPr id="2136" name="Text Box 49">
                <a:extLst>
                  <a:ext uri="{FF2B5EF4-FFF2-40B4-BE49-F238E27FC236}">
                    <a16:creationId xmlns:a16="http://schemas.microsoft.com/office/drawing/2014/main" id="{F8B593ED-5AAB-48E8-9E39-AC992A561672}"/>
                  </a:ext>
                </a:extLst>
              </p:cNvPr>
              <p:cNvSpPr txBox="1">
                <a:spLocks noChangeArrowheads="1"/>
              </p:cNvSpPr>
              <p:nvPr/>
            </p:nvSpPr>
            <p:spPr bwMode="auto">
              <a:xfrm>
                <a:off x="890" y="1355"/>
                <a:ext cx="211"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900"/>
                  <a:t>(2)</a:t>
                </a:r>
              </a:p>
            </p:txBody>
          </p:sp>
        </p:grpSp>
        <p:sp>
          <p:nvSpPr>
            <p:cNvPr id="2133" name="Text Box 108">
              <a:extLst>
                <a:ext uri="{FF2B5EF4-FFF2-40B4-BE49-F238E27FC236}">
                  <a16:creationId xmlns:a16="http://schemas.microsoft.com/office/drawing/2014/main" id="{7EE43DFD-50D2-4F62-934E-2CD1EE442D1B}"/>
                </a:ext>
              </a:extLst>
            </p:cNvPr>
            <p:cNvSpPr txBox="1">
              <a:spLocks noChangeArrowheads="1"/>
            </p:cNvSpPr>
            <p:nvPr/>
          </p:nvSpPr>
          <p:spPr bwMode="auto">
            <a:xfrm>
              <a:off x="3566" y="3211"/>
              <a:ext cx="66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6e</a:t>
              </a:r>
            </a:p>
            <a:p>
              <a:pPr eaLnBrk="1" hangingPunct="1"/>
              <a:r>
                <a:rPr lang="de-DE" altLang="de-DE" sz="900"/>
                <a:t>Zauberschachtel</a:t>
              </a:r>
            </a:p>
            <a:p>
              <a:pPr eaLnBrk="1" hangingPunct="1"/>
              <a:r>
                <a:rPr lang="de-DE" altLang="de-DE" sz="900"/>
                <a:t>1 Set</a:t>
              </a:r>
            </a:p>
          </p:txBody>
        </p:sp>
      </p:grpSp>
      <p:grpSp>
        <p:nvGrpSpPr>
          <p:cNvPr id="2062" name="Group 154">
            <a:extLst>
              <a:ext uri="{FF2B5EF4-FFF2-40B4-BE49-F238E27FC236}">
                <a16:creationId xmlns:a16="http://schemas.microsoft.com/office/drawing/2014/main" id="{473D6FCF-5AC5-4D9D-ABCC-62FC494AE09C}"/>
              </a:ext>
            </a:extLst>
          </p:cNvPr>
          <p:cNvGrpSpPr>
            <a:grpSpLocks/>
          </p:cNvGrpSpPr>
          <p:nvPr/>
        </p:nvGrpSpPr>
        <p:grpSpPr bwMode="auto">
          <a:xfrm>
            <a:off x="2492375" y="4953000"/>
            <a:ext cx="1852613" cy="909638"/>
            <a:chOff x="1570" y="3120"/>
            <a:chExt cx="1167" cy="573"/>
          </a:xfrm>
        </p:grpSpPr>
        <p:grpSp>
          <p:nvGrpSpPr>
            <p:cNvPr id="2122" name="Group 33">
              <a:extLst>
                <a:ext uri="{FF2B5EF4-FFF2-40B4-BE49-F238E27FC236}">
                  <a16:creationId xmlns:a16="http://schemas.microsoft.com/office/drawing/2014/main" id="{D78B590D-B578-4D54-AA60-857C5896EA85}"/>
                </a:ext>
              </a:extLst>
            </p:cNvPr>
            <p:cNvGrpSpPr>
              <a:grpSpLocks/>
            </p:cNvGrpSpPr>
            <p:nvPr/>
          </p:nvGrpSpPr>
          <p:grpSpPr bwMode="auto">
            <a:xfrm>
              <a:off x="1570" y="3120"/>
              <a:ext cx="664" cy="573"/>
              <a:chOff x="1570" y="3833"/>
              <a:chExt cx="1089" cy="726"/>
            </a:xfrm>
          </p:grpSpPr>
          <p:pic>
            <p:nvPicPr>
              <p:cNvPr id="2124" name="Picture 34">
                <a:extLst>
                  <a:ext uri="{FF2B5EF4-FFF2-40B4-BE49-F238E27FC236}">
                    <a16:creationId xmlns:a16="http://schemas.microsoft.com/office/drawing/2014/main" id="{88CDB5C1-35A8-405C-9593-98FE4B417B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0" y="3833"/>
                <a:ext cx="1089" cy="726"/>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2125" name="Rectangle 35">
                <a:extLst>
                  <a:ext uri="{FF2B5EF4-FFF2-40B4-BE49-F238E27FC236}">
                    <a16:creationId xmlns:a16="http://schemas.microsoft.com/office/drawing/2014/main" id="{73AE11D0-401C-4188-AB64-DF832F76991A}"/>
                  </a:ext>
                </a:extLst>
              </p:cNvPr>
              <p:cNvSpPr>
                <a:spLocks noChangeArrowheads="1"/>
              </p:cNvSpPr>
              <p:nvPr/>
            </p:nvSpPr>
            <p:spPr bwMode="auto">
              <a:xfrm>
                <a:off x="1933" y="4150"/>
                <a:ext cx="136" cy="10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2126" name="Rectangle 36">
                <a:extLst>
                  <a:ext uri="{FF2B5EF4-FFF2-40B4-BE49-F238E27FC236}">
                    <a16:creationId xmlns:a16="http://schemas.microsoft.com/office/drawing/2014/main" id="{96B5A942-5836-4E1D-BA80-02A48604866A}"/>
                  </a:ext>
                </a:extLst>
              </p:cNvPr>
              <p:cNvSpPr>
                <a:spLocks noChangeArrowheads="1"/>
              </p:cNvSpPr>
              <p:nvPr/>
            </p:nvSpPr>
            <p:spPr bwMode="auto">
              <a:xfrm>
                <a:off x="2141" y="4350"/>
                <a:ext cx="136" cy="10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2127" name="Oval 37">
                <a:extLst>
                  <a:ext uri="{FF2B5EF4-FFF2-40B4-BE49-F238E27FC236}">
                    <a16:creationId xmlns:a16="http://schemas.microsoft.com/office/drawing/2014/main" id="{850325BB-A893-4B74-99EC-88EE18625BC1}"/>
                  </a:ext>
                </a:extLst>
              </p:cNvPr>
              <p:cNvSpPr>
                <a:spLocks noChangeArrowheads="1"/>
              </p:cNvSpPr>
              <p:nvPr/>
            </p:nvSpPr>
            <p:spPr bwMode="auto">
              <a:xfrm>
                <a:off x="2205" y="4286"/>
                <a:ext cx="46" cy="46"/>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2128" name="Line 38">
                <a:extLst>
                  <a:ext uri="{FF2B5EF4-FFF2-40B4-BE49-F238E27FC236}">
                    <a16:creationId xmlns:a16="http://schemas.microsoft.com/office/drawing/2014/main" id="{B08BB0A8-6A44-44B0-80CB-6A1C08AAB431}"/>
                  </a:ext>
                </a:extLst>
              </p:cNvPr>
              <p:cNvSpPr>
                <a:spLocks noChangeShapeType="1"/>
              </p:cNvSpPr>
              <p:nvPr/>
            </p:nvSpPr>
            <p:spPr bwMode="auto">
              <a:xfrm>
                <a:off x="2226" y="4332"/>
                <a:ext cx="3" cy="99"/>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129" name="Group 39">
                <a:extLst>
                  <a:ext uri="{FF2B5EF4-FFF2-40B4-BE49-F238E27FC236}">
                    <a16:creationId xmlns:a16="http://schemas.microsoft.com/office/drawing/2014/main" id="{D7E0F16D-FF3A-4FA5-938A-234D470D41DC}"/>
                  </a:ext>
                </a:extLst>
              </p:cNvPr>
              <p:cNvGrpSpPr>
                <a:grpSpLocks/>
              </p:cNvGrpSpPr>
              <p:nvPr/>
            </p:nvGrpSpPr>
            <p:grpSpPr bwMode="auto">
              <a:xfrm>
                <a:off x="1966" y="4071"/>
                <a:ext cx="46" cy="198"/>
                <a:chOff x="1959" y="4059"/>
                <a:chExt cx="46" cy="198"/>
              </a:xfrm>
            </p:grpSpPr>
            <p:sp>
              <p:nvSpPr>
                <p:cNvPr id="2130" name="Line 40">
                  <a:extLst>
                    <a:ext uri="{FF2B5EF4-FFF2-40B4-BE49-F238E27FC236}">
                      <a16:creationId xmlns:a16="http://schemas.microsoft.com/office/drawing/2014/main" id="{C2348F8E-5A97-48ED-8040-50C23E7655E7}"/>
                    </a:ext>
                  </a:extLst>
                </p:cNvPr>
                <p:cNvSpPr>
                  <a:spLocks noChangeShapeType="1"/>
                </p:cNvSpPr>
                <p:nvPr/>
              </p:nvSpPr>
              <p:spPr bwMode="auto">
                <a:xfrm>
                  <a:off x="1979" y="4105"/>
                  <a:ext cx="4" cy="152"/>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31" name="Oval 41">
                  <a:extLst>
                    <a:ext uri="{FF2B5EF4-FFF2-40B4-BE49-F238E27FC236}">
                      <a16:creationId xmlns:a16="http://schemas.microsoft.com/office/drawing/2014/main" id="{7F8DC412-06A0-4987-B955-D97E229263F3}"/>
                    </a:ext>
                  </a:extLst>
                </p:cNvPr>
                <p:cNvSpPr>
                  <a:spLocks noChangeArrowheads="1"/>
                </p:cNvSpPr>
                <p:nvPr/>
              </p:nvSpPr>
              <p:spPr bwMode="auto">
                <a:xfrm>
                  <a:off x="1959" y="4059"/>
                  <a:ext cx="46" cy="46"/>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grpSp>
        <p:sp>
          <p:nvSpPr>
            <p:cNvPr id="2123" name="Text Box 109">
              <a:extLst>
                <a:ext uri="{FF2B5EF4-FFF2-40B4-BE49-F238E27FC236}">
                  <a16:creationId xmlns:a16="http://schemas.microsoft.com/office/drawing/2014/main" id="{BFE2C96F-90E8-411A-BAFC-59FA42F42560}"/>
                </a:ext>
              </a:extLst>
            </p:cNvPr>
            <p:cNvSpPr txBox="1">
              <a:spLocks noChangeArrowheads="1"/>
            </p:cNvSpPr>
            <p:nvPr/>
          </p:nvSpPr>
          <p:spPr bwMode="auto">
            <a:xfrm>
              <a:off x="2205" y="3157"/>
              <a:ext cx="532"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5</a:t>
              </a:r>
            </a:p>
            <a:p>
              <a:pPr eaLnBrk="1" hangingPunct="1"/>
              <a:r>
                <a:rPr lang="de-DE" altLang="de-DE" sz="900"/>
                <a:t>Besen-</a:t>
              </a:r>
            </a:p>
            <a:p>
              <a:pPr eaLnBrk="1" hangingPunct="1"/>
              <a:r>
                <a:rPr lang="de-DE" altLang="de-DE" sz="900"/>
                <a:t>Schwerpunkt</a:t>
              </a:r>
            </a:p>
            <a:p>
              <a:pPr eaLnBrk="1" hangingPunct="1"/>
              <a:r>
                <a:rPr lang="de-DE" altLang="de-DE" sz="900"/>
                <a:t>gemeinsam</a:t>
              </a:r>
            </a:p>
          </p:txBody>
        </p:sp>
      </p:grpSp>
      <p:grpSp>
        <p:nvGrpSpPr>
          <p:cNvPr id="2063" name="Group 156">
            <a:extLst>
              <a:ext uri="{FF2B5EF4-FFF2-40B4-BE49-F238E27FC236}">
                <a16:creationId xmlns:a16="http://schemas.microsoft.com/office/drawing/2014/main" id="{44B4433E-A50B-469B-BD3C-E99CB107D196}"/>
              </a:ext>
            </a:extLst>
          </p:cNvPr>
          <p:cNvGrpSpPr>
            <a:grpSpLocks/>
          </p:cNvGrpSpPr>
          <p:nvPr/>
        </p:nvGrpSpPr>
        <p:grpSpPr bwMode="auto">
          <a:xfrm>
            <a:off x="4508500" y="6032500"/>
            <a:ext cx="1343025" cy="1081088"/>
            <a:chOff x="2840" y="3800"/>
            <a:chExt cx="846" cy="681"/>
          </a:xfrm>
        </p:grpSpPr>
        <p:pic>
          <p:nvPicPr>
            <p:cNvPr id="2120" name="Picture 58">
              <a:extLst>
                <a:ext uri="{FF2B5EF4-FFF2-40B4-BE49-F238E27FC236}">
                  <a16:creationId xmlns:a16="http://schemas.microsoft.com/office/drawing/2014/main" id="{1F5F272F-3127-4B08-8526-4B8070DDE8D1}"/>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840" y="3800"/>
              <a:ext cx="330" cy="681"/>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2121" name="Text Box 110">
              <a:extLst>
                <a:ext uri="{FF2B5EF4-FFF2-40B4-BE49-F238E27FC236}">
                  <a16:creationId xmlns:a16="http://schemas.microsoft.com/office/drawing/2014/main" id="{C7266A4F-9DDC-47AC-8615-37577180EBAB}"/>
                </a:ext>
              </a:extLst>
            </p:cNvPr>
            <p:cNvSpPr txBox="1">
              <a:spLocks noChangeArrowheads="1"/>
            </p:cNvSpPr>
            <p:nvPr/>
          </p:nvSpPr>
          <p:spPr bwMode="auto">
            <a:xfrm>
              <a:off x="3158" y="3883"/>
              <a:ext cx="52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9e</a:t>
              </a:r>
            </a:p>
            <a:p>
              <a:pPr eaLnBrk="1" hangingPunct="1"/>
              <a:r>
                <a:rPr lang="de-DE" altLang="de-DE" sz="900"/>
                <a:t>Modellpuppe</a:t>
              </a:r>
            </a:p>
            <a:p>
              <a:pPr eaLnBrk="1" hangingPunct="1"/>
              <a:r>
                <a:rPr lang="de-DE" altLang="de-DE" sz="900"/>
                <a:t>1 Set</a:t>
              </a:r>
            </a:p>
          </p:txBody>
        </p:sp>
      </p:grpSp>
      <p:grpSp>
        <p:nvGrpSpPr>
          <p:cNvPr id="2064" name="Group 145">
            <a:extLst>
              <a:ext uri="{FF2B5EF4-FFF2-40B4-BE49-F238E27FC236}">
                <a16:creationId xmlns:a16="http://schemas.microsoft.com/office/drawing/2014/main" id="{C6614E19-4044-40FF-9122-7F56AE1BD257}"/>
              </a:ext>
            </a:extLst>
          </p:cNvPr>
          <p:cNvGrpSpPr>
            <a:grpSpLocks/>
          </p:cNvGrpSpPr>
          <p:nvPr/>
        </p:nvGrpSpPr>
        <p:grpSpPr bwMode="auto">
          <a:xfrm>
            <a:off x="2492375" y="7388225"/>
            <a:ext cx="1792288" cy="654050"/>
            <a:chOff x="1570" y="4065"/>
            <a:chExt cx="1129" cy="412"/>
          </a:xfrm>
        </p:grpSpPr>
        <p:grpSp>
          <p:nvGrpSpPr>
            <p:cNvPr id="2094" name="Group 63">
              <a:extLst>
                <a:ext uri="{FF2B5EF4-FFF2-40B4-BE49-F238E27FC236}">
                  <a16:creationId xmlns:a16="http://schemas.microsoft.com/office/drawing/2014/main" id="{9478A1BF-C820-485B-A7C5-723EFC73AD8B}"/>
                </a:ext>
              </a:extLst>
            </p:cNvPr>
            <p:cNvGrpSpPr>
              <a:grpSpLocks/>
            </p:cNvGrpSpPr>
            <p:nvPr/>
          </p:nvGrpSpPr>
          <p:grpSpPr bwMode="auto">
            <a:xfrm>
              <a:off x="1570" y="4073"/>
              <a:ext cx="681" cy="363"/>
              <a:chOff x="346" y="5012"/>
              <a:chExt cx="953" cy="408"/>
            </a:xfrm>
          </p:grpSpPr>
          <p:grpSp>
            <p:nvGrpSpPr>
              <p:cNvPr id="2096" name="Group 64">
                <a:extLst>
                  <a:ext uri="{FF2B5EF4-FFF2-40B4-BE49-F238E27FC236}">
                    <a16:creationId xmlns:a16="http://schemas.microsoft.com/office/drawing/2014/main" id="{B0963F4A-23AE-42CF-9DF4-3A61DDD4F48D}"/>
                  </a:ext>
                </a:extLst>
              </p:cNvPr>
              <p:cNvGrpSpPr>
                <a:grpSpLocks/>
              </p:cNvGrpSpPr>
              <p:nvPr/>
            </p:nvGrpSpPr>
            <p:grpSpPr bwMode="auto">
              <a:xfrm>
                <a:off x="391" y="5057"/>
                <a:ext cx="908" cy="298"/>
                <a:chOff x="3067" y="5319"/>
                <a:chExt cx="908" cy="298"/>
              </a:xfrm>
            </p:grpSpPr>
            <p:grpSp>
              <p:nvGrpSpPr>
                <p:cNvPr id="2098" name="Group 65">
                  <a:extLst>
                    <a:ext uri="{FF2B5EF4-FFF2-40B4-BE49-F238E27FC236}">
                      <a16:creationId xmlns:a16="http://schemas.microsoft.com/office/drawing/2014/main" id="{C31A9A8C-9DD9-4CB2-B3ED-B497E28968BC}"/>
                    </a:ext>
                  </a:extLst>
                </p:cNvPr>
                <p:cNvGrpSpPr>
                  <a:grpSpLocks/>
                </p:cNvGrpSpPr>
                <p:nvPr/>
              </p:nvGrpSpPr>
              <p:grpSpPr bwMode="auto">
                <a:xfrm>
                  <a:off x="3381" y="5343"/>
                  <a:ext cx="186" cy="274"/>
                  <a:chOff x="750" y="5646"/>
                  <a:chExt cx="186" cy="274"/>
                </a:xfrm>
              </p:grpSpPr>
              <p:grpSp>
                <p:nvGrpSpPr>
                  <p:cNvPr id="2114" name="Group 66">
                    <a:extLst>
                      <a:ext uri="{FF2B5EF4-FFF2-40B4-BE49-F238E27FC236}">
                        <a16:creationId xmlns:a16="http://schemas.microsoft.com/office/drawing/2014/main" id="{673D6CBF-0CB1-4EC1-AD21-B93ACE6E6D19}"/>
                      </a:ext>
                    </a:extLst>
                  </p:cNvPr>
                  <p:cNvGrpSpPr>
                    <a:grpSpLocks/>
                  </p:cNvGrpSpPr>
                  <p:nvPr/>
                </p:nvGrpSpPr>
                <p:grpSpPr bwMode="auto">
                  <a:xfrm rot="2522953">
                    <a:off x="754" y="5646"/>
                    <a:ext cx="182" cy="274"/>
                    <a:chOff x="482" y="5646"/>
                    <a:chExt cx="182" cy="274"/>
                  </a:xfrm>
                </p:grpSpPr>
                <p:sp>
                  <p:nvSpPr>
                    <p:cNvPr id="2116" name="Oval 67">
                      <a:extLst>
                        <a:ext uri="{FF2B5EF4-FFF2-40B4-BE49-F238E27FC236}">
                          <a16:creationId xmlns:a16="http://schemas.microsoft.com/office/drawing/2014/main" id="{9F6306EF-C864-483D-9B58-19140E9222DC}"/>
                        </a:ext>
                      </a:extLst>
                    </p:cNvPr>
                    <p:cNvSpPr>
                      <a:spLocks noChangeArrowheads="1"/>
                    </p:cNvSpPr>
                    <p:nvPr/>
                  </p:nvSpPr>
                  <p:spPr bwMode="auto">
                    <a:xfrm>
                      <a:off x="482" y="5646"/>
                      <a:ext cx="182" cy="272"/>
                    </a:xfrm>
                    <a:prstGeom prst="ellipse">
                      <a:avLst/>
                    </a:prstGeom>
                    <a:solidFill>
                      <a:srgbClr val="DDDDDD"/>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nvGrpSpPr>
                    <p:cNvPr id="2117" name="Group 68">
                      <a:extLst>
                        <a:ext uri="{FF2B5EF4-FFF2-40B4-BE49-F238E27FC236}">
                          <a16:creationId xmlns:a16="http://schemas.microsoft.com/office/drawing/2014/main" id="{D28E97BA-CC47-4BAC-B60C-D3A258D03368}"/>
                        </a:ext>
                      </a:extLst>
                    </p:cNvPr>
                    <p:cNvGrpSpPr>
                      <a:grpSpLocks/>
                    </p:cNvGrpSpPr>
                    <p:nvPr/>
                  </p:nvGrpSpPr>
                  <p:grpSpPr bwMode="auto">
                    <a:xfrm>
                      <a:off x="572" y="5646"/>
                      <a:ext cx="10" cy="274"/>
                      <a:chOff x="618" y="5727"/>
                      <a:chExt cx="10" cy="274"/>
                    </a:xfrm>
                  </p:grpSpPr>
                  <p:sp>
                    <p:nvSpPr>
                      <p:cNvPr id="2118" name="Line 69">
                        <a:extLst>
                          <a:ext uri="{FF2B5EF4-FFF2-40B4-BE49-F238E27FC236}">
                            <a16:creationId xmlns:a16="http://schemas.microsoft.com/office/drawing/2014/main" id="{0192990D-5137-4D5F-9CDE-7D460C5459BB}"/>
                          </a:ext>
                        </a:extLst>
                      </p:cNvPr>
                      <p:cNvSpPr>
                        <a:spLocks noChangeShapeType="1"/>
                      </p:cNvSpPr>
                      <p:nvPr/>
                    </p:nvSpPr>
                    <p:spPr bwMode="auto">
                      <a:xfrm>
                        <a:off x="618" y="5727"/>
                        <a:ext cx="0" cy="272"/>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19" name="Line 70">
                        <a:extLst>
                          <a:ext uri="{FF2B5EF4-FFF2-40B4-BE49-F238E27FC236}">
                            <a16:creationId xmlns:a16="http://schemas.microsoft.com/office/drawing/2014/main" id="{0F0BCBCC-66A9-49E3-A1FA-EDE3A27732F7}"/>
                          </a:ext>
                        </a:extLst>
                      </p:cNvPr>
                      <p:cNvSpPr>
                        <a:spLocks noChangeShapeType="1"/>
                      </p:cNvSpPr>
                      <p:nvPr/>
                    </p:nvSpPr>
                    <p:spPr bwMode="auto">
                      <a:xfrm>
                        <a:off x="628" y="5729"/>
                        <a:ext cx="0" cy="272"/>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115" name="Oval 71">
                    <a:extLst>
                      <a:ext uri="{FF2B5EF4-FFF2-40B4-BE49-F238E27FC236}">
                        <a16:creationId xmlns:a16="http://schemas.microsoft.com/office/drawing/2014/main" id="{E93A90A1-C189-4BBC-A46D-F22A2A0C5607}"/>
                      </a:ext>
                    </a:extLst>
                  </p:cNvPr>
                  <p:cNvSpPr>
                    <a:spLocks noChangeArrowheads="1"/>
                  </p:cNvSpPr>
                  <p:nvPr/>
                </p:nvSpPr>
                <p:spPr bwMode="auto">
                  <a:xfrm>
                    <a:off x="750" y="5849"/>
                    <a:ext cx="117" cy="57"/>
                  </a:xfrm>
                  <a:prstGeom prst="ellipse">
                    <a:avLst/>
                  </a:prstGeom>
                  <a:solidFill>
                    <a:srgbClr val="CC99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grpSp>
              <p:nvGrpSpPr>
                <p:cNvPr id="2099" name="Group 72">
                  <a:extLst>
                    <a:ext uri="{FF2B5EF4-FFF2-40B4-BE49-F238E27FC236}">
                      <a16:creationId xmlns:a16="http://schemas.microsoft.com/office/drawing/2014/main" id="{44EE8A38-46B4-4B81-86B8-8336105B0452}"/>
                    </a:ext>
                  </a:extLst>
                </p:cNvPr>
                <p:cNvGrpSpPr>
                  <a:grpSpLocks/>
                </p:cNvGrpSpPr>
                <p:nvPr/>
              </p:nvGrpSpPr>
              <p:grpSpPr bwMode="auto">
                <a:xfrm>
                  <a:off x="3109" y="5319"/>
                  <a:ext cx="182" cy="274"/>
                  <a:chOff x="482" y="5646"/>
                  <a:chExt cx="182" cy="274"/>
                </a:xfrm>
              </p:grpSpPr>
              <p:grpSp>
                <p:nvGrpSpPr>
                  <p:cNvPr id="2108" name="Group 73">
                    <a:extLst>
                      <a:ext uri="{FF2B5EF4-FFF2-40B4-BE49-F238E27FC236}">
                        <a16:creationId xmlns:a16="http://schemas.microsoft.com/office/drawing/2014/main" id="{18B378D9-7F59-45FF-8F48-3103A6C623CC}"/>
                      </a:ext>
                    </a:extLst>
                  </p:cNvPr>
                  <p:cNvGrpSpPr>
                    <a:grpSpLocks/>
                  </p:cNvGrpSpPr>
                  <p:nvPr/>
                </p:nvGrpSpPr>
                <p:grpSpPr bwMode="auto">
                  <a:xfrm>
                    <a:off x="482" y="5646"/>
                    <a:ext cx="182" cy="274"/>
                    <a:chOff x="482" y="5646"/>
                    <a:chExt cx="182" cy="274"/>
                  </a:xfrm>
                </p:grpSpPr>
                <p:sp>
                  <p:nvSpPr>
                    <p:cNvPr id="2110" name="Oval 74">
                      <a:extLst>
                        <a:ext uri="{FF2B5EF4-FFF2-40B4-BE49-F238E27FC236}">
                          <a16:creationId xmlns:a16="http://schemas.microsoft.com/office/drawing/2014/main" id="{CBE60915-74C3-4318-9915-EEED2A283CAA}"/>
                        </a:ext>
                      </a:extLst>
                    </p:cNvPr>
                    <p:cNvSpPr>
                      <a:spLocks noChangeArrowheads="1"/>
                    </p:cNvSpPr>
                    <p:nvPr/>
                  </p:nvSpPr>
                  <p:spPr bwMode="auto">
                    <a:xfrm>
                      <a:off x="482" y="5646"/>
                      <a:ext cx="182" cy="272"/>
                    </a:xfrm>
                    <a:prstGeom prst="ellipse">
                      <a:avLst/>
                    </a:prstGeom>
                    <a:solidFill>
                      <a:srgbClr val="DDDDDD"/>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nvGrpSpPr>
                    <p:cNvPr id="2111" name="Group 75">
                      <a:extLst>
                        <a:ext uri="{FF2B5EF4-FFF2-40B4-BE49-F238E27FC236}">
                          <a16:creationId xmlns:a16="http://schemas.microsoft.com/office/drawing/2014/main" id="{2BC70E30-42C2-495A-AEF3-AEE6FF72F576}"/>
                        </a:ext>
                      </a:extLst>
                    </p:cNvPr>
                    <p:cNvGrpSpPr>
                      <a:grpSpLocks/>
                    </p:cNvGrpSpPr>
                    <p:nvPr/>
                  </p:nvGrpSpPr>
                  <p:grpSpPr bwMode="auto">
                    <a:xfrm>
                      <a:off x="572" y="5646"/>
                      <a:ext cx="10" cy="274"/>
                      <a:chOff x="618" y="5727"/>
                      <a:chExt cx="10" cy="274"/>
                    </a:xfrm>
                  </p:grpSpPr>
                  <p:sp>
                    <p:nvSpPr>
                      <p:cNvPr id="2112" name="Line 76">
                        <a:extLst>
                          <a:ext uri="{FF2B5EF4-FFF2-40B4-BE49-F238E27FC236}">
                            <a16:creationId xmlns:a16="http://schemas.microsoft.com/office/drawing/2014/main" id="{53DA0FE1-F0D7-4B37-9247-B72120110E3C}"/>
                          </a:ext>
                        </a:extLst>
                      </p:cNvPr>
                      <p:cNvSpPr>
                        <a:spLocks noChangeShapeType="1"/>
                      </p:cNvSpPr>
                      <p:nvPr/>
                    </p:nvSpPr>
                    <p:spPr bwMode="auto">
                      <a:xfrm>
                        <a:off x="618" y="5727"/>
                        <a:ext cx="0" cy="272"/>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13" name="Line 77">
                        <a:extLst>
                          <a:ext uri="{FF2B5EF4-FFF2-40B4-BE49-F238E27FC236}">
                            <a16:creationId xmlns:a16="http://schemas.microsoft.com/office/drawing/2014/main" id="{C741B290-CDCB-4F5E-A6EA-287A8810F5CA}"/>
                          </a:ext>
                        </a:extLst>
                      </p:cNvPr>
                      <p:cNvSpPr>
                        <a:spLocks noChangeShapeType="1"/>
                      </p:cNvSpPr>
                      <p:nvPr/>
                    </p:nvSpPr>
                    <p:spPr bwMode="auto">
                      <a:xfrm>
                        <a:off x="628" y="5729"/>
                        <a:ext cx="0" cy="272"/>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109" name="Oval 78">
                    <a:extLst>
                      <a:ext uri="{FF2B5EF4-FFF2-40B4-BE49-F238E27FC236}">
                        <a16:creationId xmlns:a16="http://schemas.microsoft.com/office/drawing/2014/main" id="{7C2E0752-017F-4DEB-B707-FBA781984D3B}"/>
                      </a:ext>
                    </a:extLst>
                  </p:cNvPr>
                  <p:cNvSpPr>
                    <a:spLocks noChangeArrowheads="1"/>
                  </p:cNvSpPr>
                  <p:nvPr/>
                </p:nvSpPr>
                <p:spPr bwMode="auto">
                  <a:xfrm rot="-333597">
                    <a:off x="510" y="5861"/>
                    <a:ext cx="106" cy="54"/>
                  </a:xfrm>
                  <a:prstGeom prst="ellipse">
                    <a:avLst/>
                  </a:prstGeom>
                  <a:solidFill>
                    <a:srgbClr val="CC99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grpSp>
              <p:nvGrpSpPr>
                <p:cNvPr id="2100" name="Group 79">
                  <a:extLst>
                    <a:ext uri="{FF2B5EF4-FFF2-40B4-BE49-F238E27FC236}">
                      <a16:creationId xmlns:a16="http://schemas.microsoft.com/office/drawing/2014/main" id="{111261F6-8D63-48B5-8AAB-EE1081C99F56}"/>
                    </a:ext>
                  </a:extLst>
                </p:cNvPr>
                <p:cNvGrpSpPr>
                  <a:grpSpLocks/>
                </p:cNvGrpSpPr>
                <p:nvPr/>
              </p:nvGrpSpPr>
              <p:grpSpPr bwMode="auto">
                <a:xfrm>
                  <a:off x="3653" y="5411"/>
                  <a:ext cx="274" cy="182"/>
                  <a:chOff x="1026" y="5738"/>
                  <a:chExt cx="274" cy="182"/>
                </a:xfrm>
              </p:grpSpPr>
              <p:grpSp>
                <p:nvGrpSpPr>
                  <p:cNvPr id="2102" name="Group 80">
                    <a:extLst>
                      <a:ext uri="{FF2B5EF4-FFF2-40B4-BE49-F238E27FC236}">
                        <a16:creationId xmlns:a16="http://schemas.microsoft.com/office/drawing/2014/main" id="{29BA17F9-5CB3-4D9B-93BD-982103419C93}"/>
                      </a:ext>
                    </a:extLst>
                  </p:cNvPr>
                  <p:cNvGrpSpPr>
                    <a:grpSpLocks/>
                  </p:cNvGrpSpPr>
                  <p:nvPr/>
                </p:nvGrpSpPr>
                <p:grpSpPr bwMode="auto">
                  <a:xfrm rot="5400000">
                    <a:off x="1072" y="5692"/>
                    <a:ext cx="182" cy="274"/>
                    <a:chOff x="482" y="5646"/>
                    <a:chExt cx="182" cy="274"/>
                  </a:xfrm>
                </p:grpSpPr>
                <p:sp>
                  <p:nvSpPr>
                    <p:cNvPr id="2104" name="Oval 81">
                      <a:extLst>
                        <a:ext uri="{FF2B5EF4-FFF2-40B4-BE49-F238E27FC236}">
                          <a16:creationId xmlns:a16="http://schemas.microsoft.com/office/drawing/2014/main" id="{63D346DA-B668-477F-B84B-4B7C0DAEC0EB}"/>
                        </a:ext>
                      </a:extLst>
                    </p:cNvPr>
                    <p:cNvSpPr>
                      <a:spLocks noChangeArrowheads="1"/>
                    </p:cNvSpPr>
                    <p:nvPr/>
                  </p:nvSpPr>
                  <p:spPr bwMode="auto">
                    <a:xfrm>
                      <a:off x="482" y="5646"/>
                      <a:ext cx="182" cy="272"/>
                    </a:xfrm>
                    <a:prstGeom prst="ellipse">
                      <a:avLst/>
                    </a:prstGeom>
                    <a:solidFill>
                      <a:srgbClr val="DDDDDD"/>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nvGrpSpPr>
                    <p:cNvPr id="2105" name="Group 82">
                      <a:extLst>
                        <a:ext uri="{FF2B5EF4-FFF2-40B4-BE49-F238E27FC236}">
                          <a16:creationId xmlns:a16="http://schemas.microsoft.com/office/drawing/2014/main" id="{BB70D52C-7D39-43E6-9831-45F1766D596A}"/>
                        </a:ext>
                      </a:extLst>
                    </p:cNvPr>
                    <p:cNvGrpSpPr>
                      <a:grpSpLocks/>
                    </p:cNvGrpSpPr>
                    <p:nvPr/>
                  </p:nvGrpSpPr>
                  <p:grpSpPr bwMode="auto">
                    <a:xfrm>
                      <a:off x="572" y="5646"/>
                      <a:ext cx="10" cy="274"/>
                      <a:chOff x="618" y="5727"/>
                      <a:chExt cx="10" cy="274"/>
                    </a:xfrm>
                  </p:grpSpPr>
                  <p:sp>
                    <p:nvSpPr>
                      <p:cNvPr id="2106" name="Line 83">
                        <a:extLst>
                          <a:ext uri="{FF2B5EF4-FFF2-40B4-BE49-F238E27FC236}">
                            <a16:creationId xmlns:a16="http://schemas.microsoft.com/office/drawing/2014/main" id="{C9DC6269-E14D-4F53-BC34-2792A919C3AB}"/>
                          </a:ext>
                        </a:extLst>
                      </p:cNvPr>
                      <p:cNvSpPr>
                        <a:spLocks noChangeShapeType="1"/>
                      </p:cNvSpPr>
                      <p:nvPr/>
                    </p:nvSpPr>
                    <p:spPr bwMode="auto">
                      <a:xfrm>
                        <a:off x="618" y="5727"/>
                        <a:ext cx="0" cy="272"/>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07" name="Line 84">
                        <a:extLst>
                          <a:ext uri="{FF2B5EF4-FFF2-40B4-BE49-F238E27FC236}">
                            <a16:creationId xmlns:a16="http://schemas.microsoft.com/office/drawing/2014/main" id="{0DC4321E-219C-4900-8D2D-9A068564F7DE}"/>
                          </a:ext>
                        </a:extLst>
                      </p:cNvPr>
                      <p:cNvSpPr>
                        <a:spLocks noChangeShapeType="1"/>
                      </p:cNvSpPr>
                      <p:nvPr/>
                    </p:nvSpPr>
                    <p:spPr bwMode="auto">
                      <a:xfrm>
                        <a:off x="628" y="5729"/>
                        <a:ext cx="0" cy="272"/>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103" name="Oval 85">
                    <a:extLst>
                      <a:ext uri="{FF2B5EF4-FFF2-40B4-BE49-F238E27FC236}">
                        <a16:creationId xmlns:a16="http://schemas.microsoft.com/office/drawing/2014/main" id="{B4136202-7CC8-4EDE-A19E-6378A0587D01}"/>
                      </a:ext>
                    </a:extLst>
                  </p:cNvPr>
                  <p:cNvSpPr>
                    <a:spLocks noChangeArrowheads="1"/>
                  </p:cNvSpPr>
                  <p:nvPr/>
                </p:nvSpPr>
                <p:spPr bwMode="auto">
                  <a:xfrm>
                    <a:off x="1083" y="5860"/>
                    <a:ext cx="178" cy="57"/>
                  </a:xfrm>
                  <a:prstGeom prst="ellipse">
                    <a:avLst/>
                  </a:prstGeom>
                  <a:solidFill>
                    <a:srgbClr val="CC99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sp>
              <p:nvSpPr>
                <p:cNvPr id="2101" name="Line 86">
                  <a:extLst>
                    <a:ext uri="{FF2B5EF4-FFF2-40B4-BE49-F238E27FC236}">
                      <a16:creationId xmlns:a16="http://schemas.microsoft.com/office/drawing/2014/main" id="{E769C59E-E7E5-485D-805A-BB73DDE4E988}"/>
                    </a:ext>
                  </a:extLst>
                </p:cNvPr>
                <p:cNvSpPr>
                  <a:spLocks noChangeShapeType="1"/>
                </p:cNvSpPr>
                <p:nvPr/>
              </p:nvSpPr>
              <p:spPr bwMode="auto">
                <a:xfrm>
                  <a:off x="3067" y="5593"/>
                  <a:ext cx="90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097" name="Rectangle 87">
                <a:extLst>
                  <a:ext uri="{FF2B5EF4-FFF2-40B4-BE49-F238E27FC236}">
                    <a16:creationId xmlns:a16="http://schemas.microsoft.com/office/drawing/2014/main" id="{28BD375F-FA7C-43C3-A164-E0D66CD4E7E1}"/>
                  </a:ext>
                </a:extLst>
              </p:cNvPr>
              <p:cNvSpPr>
                <a:spLocks noChangeArrowheads="1"/>
              </p:cNvSpPr>
              <p:nvPr/>
            </p:nvSpPr>
            <p:spPr bwMode="auto">
              <a:xfrm>
                <a:off x="346" y="5012"/>
                <a:ext cx="952" cy="408"/>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sp>
          <p:nvSpPr>
            <p:cNvPr id="2095" name="Text Box 113">
              <a:extLst>
                <a:ext uri="{FF2B5EF4-FFF2-40B4-BE49-F238E27FC236}">
                  <a16:creationId xmlns:a16="http://schemas.microsoft.com/office/drawing/2014/main" id="{125F447B-9C8E-45D8-AFF9-E75CC224E2EC}"/>
                </a:ext>
              </a:extLst>
            </p:cNvPr>
            <p:cNvSpPr txBox="1">
              <a:spLocks noChangeArrowheads="1"/>
            </p:cNvSpPr>
            <p:nvPr/>
          </p:nvSpPr>
          <p:spPr bwMode="auto">
            <a:xfrm>
              <a:off x="2251" y="4065"/>
              <a:ext cx="448"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11e</a:t>
              </a:r>
            </a:p>
            <a:p>
              <a:pPr eaLnBrk="1" hangingPunct="1"/>
              <a:r>
                <a:rPr lang="de-DE" altLang="de-DE" sz="900"/>
                <a:t>Stehende </a:t>
              </a:r>
            </a:p>
            <a:p>
              <a:pPr eaLnBrk="1" hangingPunct="1"/>
              <a:r>
                <a:rPr lang="de-DE" altLang="de-DE" sz="900"/>
                <a:t>Plastikeier</a:t>
              </a:r>
            </a:p>
            <a:p>
              <a:pPr eaLnBrk="1" hangingPunct="1"/>
              <a:r>
                <a:rPr lang="de-DE" altLang="de-DE" sz="900"/>
                <a:t>3 Sets</a:t>
              </a:r>
            </a:p>
          </p:txBody>
        </p:sp>
      </p:grpSp>
      <p:sp>
        <p:nvSpPr>
          <p:cNvPr id="2065" name="Text Box 116">
            <a:extLst>
              <a:ext uri="{FF2B5EF4-FFF2-40B4-BE49-F238E27FC236}">
                <a16:creationId xmlns:a16="http://schemas.microsoft.com/office/drawing/2014/main" id="{D8462185-6528-4CA6-B7EC-FA6AA3A280EC}"/>
              </a:ext>
            </a:extLst>
          </p:cNvPr>
          <p:cNvSpPr txBox="1">
            <a:spLocks noChangeArrowheads="1"/>
          </p:cNvSpPr>
          <p:nvPr/>
        </p:nvSpPr>
        <p:spPr bwMode="auto">
          <a:xfrm>
            <a:off x="1125538" y="8482013"/>
            <a:ext cx="1149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dirty="0"/>
              <a:t>13 </a:t>
            </a:r>
          </a:p>
          <a:p>
            <a:pPr eaLnBrk="1" hangingPunct="1"/>
            <a:r>
              <a:rPr lang="de-DE" altLang="de-DE" sz="900" dirty="0"/>
              <a:t>Schwerpunktsuche</a:t>
            </a:r>
          </a:p>
          <a:p>
            <a:pPr eaLnBrk="1" hangingPunct="1"/>
            <a:r>
              <a:rPr lang="de-DE" altLang="de-DE" sz="900" dirty="0"/>
              <a:t>2 Sets</a:t>
            </a:r>
          </a:p>
        </p:txBody>
      </p:sp>
      <p:sp>
        <p:nvSpPr>
          <p:cNvPr id="2066" name="Line 120">
            <a:extLst>
              <a:ext uri="{FF2B5EF4-FFF2-40B4-BE49-F238E27FC236}">
                <a16:creationId xmlns:a16="http://schemas.microsoft.com/office/drawing/2014/main" id="{C6C95FAC-A1B4-40AC-82AE-A5CF41C3EA6C}"/>
              </a:ext>
            </a:extLst>
          </p:cNvPr>
          <p:cNvSpPr>
            <a:spLocks noChangeShapeType="1"/>
          </p:cNvSpPr>
          <p:nvPr/>
        </p:nvSpPr>
        <p:spPr bwMode="auto">
          <a:xfrm flipV="1">
            <a:off x="476250" y="4737100"/>
            <a:ext cx="61928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67" name="Line 121">
            <a:extLst>
              <a:ext uri="{FF2B5EF4-FFF2-40B4-BE49-F238E27FC236}">
                <a16:creationId xmlns:a16="http://schemas.microsoft.com/office/drawing/2014/main" id="{DEAC500B-5140-4CA0-9E33-9C670DC3FC42}"/>
              </a:ext>
            </a:extLst>
          </p:cNvPr>
          <p:cNvSpPr>
            <a:spLocks noChangeShapeType="1"/>
          </p:cNvSpPr>
          <p:nvPr/>
        </p:nvSpPr>
        <p:spPr bwMode="auto">
          <a:xfrm flipV="1">
            <a:off x="476250" y="5961063"/>
            <a:ext cx="61928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68" name="Line 125">
            <a:extLst>
              <a:ext uri="{FF2B5EF4-FFF2-40B4-BE49-F238E27FC236}">
                <a16:creationId xmlns:a16="http://schemas.microsoft.com/office/drawing/2014/main" id="{71000507-13C2-4184-B22E-17A3C4103FBA}"/>
              </a:ext>
            </a:extLst>
          </p:cNvPr>
          <p:cNvSpPr>
            <a:spLocks noChangeShapeType="1"/>
          </p:cNvSpPr>
          <p:nvPr/>
        </p:nvSpPr>
        <p:spPr bwMode="auto">
          <a:xfrm flipV="1">
            <a:off x="476250" y="7185025"/>
            <a:ext cx="61928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69" name="Line 126">
            <a:extLst>
              <a:ext uri="{FF2B5EF4-FFF2-40B4-BE49-F238E27FC236}">
                <a16:creationId xmlns:a16="http://schemas.microsoft.com/office/drawing/2014/main" id="{9C4C4A78-C56E-417E-A2E9-53A1E393258A}"/>
              </a:ext>
            </a:extLst>
          </p:cNvPr>
          <p:cNvSpPr>
            <a:spLocks noChangeShapeType="1"/>
          </p:cNvSpPr>
          <p:nvPr/>
        </p:nvSpPr>
        <p:spPr bwMode="auto">
          <a:xfrm flipV="1">
            <a:off x="476250" y="8337550"/>
            <a:ext cx="61928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70" name="Text Box 111">
            <a:extLst>
              <a:ext uri="{FF2B5EF4-FFF2-40B4-BE49-F238E27FC236}">
                <a16:creationId xmlns:a16="http://schemas.microsoft.com/office/drawing/2014/main" id="{2D71E5BF-3EB2-4871-A22C-6FA38D6EBAE6}"/>
              </a:ext>
            </a:extLst>
          </p:cNvPr>
          <p:cNvSpPr txBox="1">
            <a:spLocks noChangeArrowheads="1"/>
          </p:cNvSpPr>
          <p:nvPr/>
        </p:nvSpPr>
        <p:spPr bwMode="auto">
          <a:xfrm>
            <a:off x="1454150" y="7399338"/>
            <a:ext cx="104775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10</a:t>
            </a:r>
          </a:p>
          <a:p>
            <a:pPr eaLnBrk="1" hangingPunct="1"/>
            <a:r>
              <a:rPr lang="de-DE" altLang="de-DE" sz="900"/>
              <a:t>Sitzende Vögel</a:t>
            </a:r>
          </a:p>
          <a:p>
            <a:pPr eaLnBrk="1" hangingPunct="1"/>
            <a:r>
              <a:rPr lang="de-DE" altLang="de-DE" sz="900"/>
              <a:t>1 Set</a:t>
            </a:r>
          </a:p>
          <a:p>
            <a:pPr eaLnBrk="1" hangingPunct="1"/>
            <a:r>
              <a:rPr lang="de-DE" altLang="de-DE" sz="900"/>
              <a:t>30 Vorlagen</a:t>
            </a:r>
          </a:p>
        </p:txBody>
      </p:sp>
      <p:sp>
        <p:nvSpPr>
          <p:cNvPr id="2071" name="Text Box 143">
            <a:extLst>
              <a:ext uri="{FF2B5EF4-FFF2-40B4-BE49-F238E27FC236}">
                <a16:creationId xmlns:a16="http://schemas.microsoft.com/office/drawing/2014/main" id="{45015564-E16E-4B30-A11E-673A3F0F1EE0}"/>
              </a:ext>
            </a:extLst>
          </p:cNvPr>
          <p:cNvSpPr txBox="1">
            <a:spLocks noChangeArrowheads="1"/>
          </p:cNvSpPr>
          <p:nvPr/>
        </p:nvSpPr>
        <p:spPr bwMode="auto">
          <a:xfrm>
            <a:off x="549275" y="0"/>
            <a:ext cx="6119813"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de-DE" altLang="de-DE" sz="900">
                <a:hlinkClick r:id="rId11"/>
              </a:rPr>
              <a:t>www.zauberhafte-physik.net</a:t>
            </a:r>
            <a:r>
              <a:rPr lang="de-DE" altLang="de-DE" sz="900"/>
              <a:t>  - Sachkiste Schwerpunkt - 12 Karten – Stand 22.05.2019</a:t>
            </a:r>
            <a:endParaRPr lang="ru-RU" altLang="de-DE"/>
          </a:p>
        </p:txBody>
      </p:sp>
      <p:grpSp>
        <p:nvGrpSpPr>
          <p:cNvPr id="2072" name="Group 161">
            <a:extLst>
              <a:ext uri="{FF2B5EF4-FFF2-40B4-BE49-F238E27FC236}">
                <a16:creationId xmlns:a16="http://schemas.microsoft.com/office/drawing/2014/main" id="{7A052B24-0544-4F37-81DE-BFFE20A647F3}"/>
              </a:ext>
            </a:extLst>
          </p:cNvPr>
          <p:cNvGrpSpPr>
            <a:grpSpLocks/>
          </p:cNvGrpSpPr>
          <p:nvPr/>
        </p:nvGrpSpPr>
        <p:grpSpPr bwMode="auto">
          <a:xfrm>
            <a:off x="549275" y="3584575"/>
            <a:ext cx="839788" cy="1081088"/>
            <a:chOff x="346" y="2258"/>
            <a:chExt cx="529" cy="681"/>
          </a:xfrm>
        </p:grpSpPr>
        <p:pic>
          <p:nvPicPr>
            <p:cNvPr id="2090" name="Picture 160">
              <a:extLst>
                <a:ext uri="{FF2B5EF4-FFF2-40B4-BE49-F238E27FC236}">
                  <a16:creationId xmlns:a16="http://schemas.microsoft.com/office/drawing/2014/main" id="{106B75B4-FBB3-43A9-AAD3-E25D89891959}"/>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346" y="2258"/>
              <a:ext cx="529" cy="681"/>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grpSp>
          <p:nvGrpSpPr>
            <p:cNvPr id="2091" name="Group 159">
              <a:extLst>
                <a:ext uri="{FF2B5EF4-FFF2-40B4-BE49-F238E27FC236}">
                  <a16:creationId xmlns:a16="http://schemas.microsoft.com/office/drawing/2014/main" id="{625D536D-788C-4BFB-89E4-6BAEDD583A23}"/>
                </a:ext>
              </a:extLst>
            </p:cNvPr>
            <p:cNvGrpSpPr>
              <a:grpSpLocks/>
            </p:cNvGrpSpPr>
            <p:nvPr/>
          </p:nvGrpSpPr>
          <p:grpSpPr bwMode="auto">
            <a:xfrm>
              <a:off x="585" y="2595"/>
              <a:ext cx="28" cy="190"/>
              <a:chOff x="663" y="2621"/>
              <a:chExt cx="28" cy="190"/>
            </a:xfrm>
          </p:grpSpPr>
          <p:sp>
            <p:nvSpPr>
              <p:cNvPr id="2092" name="Line 14">
                <a:extLst>
                  <a:ext uri="{FF2B5EF4-FFF2-40B4-BE49-F238E27FC236}">
                    <a16:creationId xmlns:a16="http://schemas.microsoft.com/office/drawing/2014/main" id="{556D3693-C8A1-43CE-9201-97CD43C17B84}"/>
                  </a:ext>
                </a:extLst>
              </p:cNvPr>
              <p:cNvSpPr>
                <a:spLocks noChangeShapeType="1"/>
              </p:cNvSpPr>
              <p:nvPr/>
            </p:nvSpPr>
            <p:spPr bwMode="auto">
              <a:xfrm>
                <a:off x="676" y="2653"/>
                <a:ext cx="0" cy="158"/>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93" name="Oval 15">
                <a:extLst>
                  <a:ext uri="{FF2B5EF4-FFF2-40B4-BE49-F238E27FC236}">
                    <a16:creationId xmlns:a16="http://schemas.microsoft.com/office/drawing/2014/main" id="{826E7A39-4B88-4EFA-96AA-612B14527E59}"/>
                  </a:ext>
                </a:extLst>
              </p:cNvPr>
              <p:cNvSpPr>
                <a:spLocks noChangeArrowheads="1"/>
              </p:cNvSpPr>
              <p:nvPr/>
            </p:nvSpPr>
            <p:spPr bwMode="auto">
              <a:xfrm>
                <a:off x="663" y="2621"/>
                <a:ext cx="28" cy="3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grpSp>
      <p:grpSp>
        <p:nvGrpSpPr>
          <p:cNvPr id="2073" name="Group 169">
            <a:extLst>
              <a:ext uri="{FF2B5EF4-FFF2-40B4-BE49-F238E27FC236}">
                <a16:creationId xmlns:a16="http://schemas.microsoft.com/office/drawing/2014/main" id="{76D9E186-C5D4-47A6-9A93-68C8A0E2BBA4}"/>
              </a:ext>
            </a:extLst>
          </p:cNvPr>
          <p:cNvGrpSpPr>
            <a:grpSpLocks/>
          </p:cNvGrpSpPr>
          <p:nvPr/>
        </p:nvGrpSpPr>
        <p:grpSpPr bwMode="auto">
          <a:xfrm>
            <a:off x="539750" y="7329488"/>
            <a:ext cx="944563" cy="792162"/>
            <a:chOff x="340" y="4617"/>
            <a:chExt cx="595" cy="499"/>
          </a:xfrm>
        </p:grpSpPr>
        <p:grpSp>
          <p:nvGrpSpPr>
            <p:cNvPr id="2085" name="Group 59">
              <a:extLst>
                <a:ext uri="{FF2B5EF4-FFF2-40B4-BE49-F238E27FC236}">
                  <a16:creationId xmlns:a16="http://schemas.microsoft.com/office/drawing/2014/main" id="{9C2C1C4C-4711-4D62-ADD7-1F2BC3F40AD5}"/>
                </a:ext>
              </a:extLst>
            </p:cNvPr>
            <p:cNvGrpSpPr>
              <a:grpSpLocks/>
            </p:cNvGrpSpPr>
            <p:nvPr/>
          </p:nvGrpSpPr>
          <p:grpSpPr bwMode="auto">
            <a:xfrm>
              <a:off x="340" y="4617"/>
              <a:ext cx="595" cy="499"/>
              <a:chOff x="346" y="1927"/>
              <a:chExt cx="1072" cy="772"/>
            </a:xfrm>
          </p:grpSpPr>
          <p:pic>
            <p:nvPicPr>
              <p:cNvPr id="2088" name="Grafik 2">
                <a:extLst>
                  <a:ext uri="{FF2B5EF4-FFF2-40B4-BE49-F238E27FC236}">
                    <a16:creationId xmlns:a16="http://schemas.microsoft.com/office/drawing/2014/main" id="{012C1E45-B640-4CC5-BB15-DA878AA56804}"/>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346" y="1927"/>
                <a:ext cx="495" cy="772"/>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2089" name="Picture 61">
                <a:extLst>
                  <a:ext uri="{FF2B5EF4-FFF2-40B4-BE49-F238E27FC236}">
                    <a16:creationId xmlns:a16="http://schemas.microsoft.com/office/drawing/2014/main" id="{9230B693-09AC-43C1-A2C4-EC8E170416F9}"/>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890" y="1927"/>
                <a:ext cx="528" cy="772"/>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grpSp>
        <p:sp>
          <p:nvSpPr>
            <p:cNvPr id="2086" name="Oval 97">
              <a:extLst>
                <a:ext uri="{FF2B5EF4-FFF2-40B4-BE49-F238E27FC236}">
                  <a16:creationId xmlns:a16="http://schemas.microsoft.com/office/drawing/2014/main" id="{65041B9A-45BA-4E4C-BE86-AC6BE64A136E}"/>
                </a:ext>
              </a:extLst>
            </p:cNvPr>
            <p:cNvSpPr>
              <a:spLocks noChangeArrowheads="1"/>
            </p:cNvSpPr>
            <p:nvPr/>
          </p:nvSpPr>
          <p:spPr bwMode="auto">
            <a:xfrm>
              <a:off x="799" y="4889"/>
              <a:ext cx="39" cy="41"/>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de-DE" altLang="de-DE">
                <a:solidFill>
                  <a:srgbClr val="CC3300"/>
                </a:solidFill>
              </a:endParaRPr>
            </a:p>
          </p:txBody>
        </p:sp>
        <p:sp>
          <p:nvSpPr>
            <p:cNvPr id="2087" name="Oval 168">
              <a:extLst>
                <a:ext uri="{FF2B5EF4-FFF2-40B4-BE49-F238E27FC236}">
                  <a16:creationId xmlns:a16="http://schemas.microsoft.com/office/drawing/2014/main" id="{26E61606-1B9F-4481-90DC-A388B1F4A21A}"/>
                </a:ext>
              </a:extLst>
            </p:cNvPr>
            <p:cNvSpPr>
              <a:spLocks noChangeArrowheads="1"/>
            </p:cNvSpPr>
            <p:nvPr/>
          </p:nvSpPr>
          <p:spPr bwMode="auto">
            <a:xfrm>
              <a:off x="404" y="4792"/>
              <a:ext cx="39" cy="41"/>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de-DE" altLang="de-DE">
                <a:solidFill>
                  <a:srgbClr val="CC3300"/>
                </a:solidFill>
              </a:endParaRPr>
            </a:p>
          </p:txBody>
        </p:sp>
      </p:grpSp>
      <p:pic>
        <p:nvPicPr>
          <p:cNvPr id="2074" name="Picture 170">
            <a:extLst>
              <a:ext uri="{FF2B5EF4-FFF2-40B4-BE49-F238E27FC236}">
                <a16:creationId xmlns:a16="http://schemas.microsoft.com/office/drawing/2014/main" id="{81B5BB0D-B58D-4156-8489-1B45825FB0DE}"/>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620713" y="8482013"/>
            <a:ext cx="523875" cy="1065212"/>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grpSp>
        <p:nvGrpSpPr>
          <p:cNvPr id="2075" name="Group 171">
            <a:extLst>
              <a:ext uri="{FF2B5EF4-FFF2-40B4-BE49-F238E27FC236}">
                <a16:creationId xmlns:a16="http://schemas.microsoft.com/office/drawing/2014/main" id="{8FB7230E-654F-42D1-9FC6-4724411D807A}"/>
              </a:ext>
            </a:extLst>
          </p:cNvPr>
          <p:cNvGrpSpPr>
            <a:grpSpLocks/>
          </p:cNvGrpSpPr>
          <p:nvPr/>
        </p:nvGrpSpPr>
        <p:grpSpPr bwMode="auto">
          <a:xfrm>
            <a:off x="476250" y="1281113"/>
            <a:ext cx="6192838" cy="2159000"/>
            <a:chOff x="300" y="807"/>
            <a:chExt cx="3901" cy="1360"/>
          </a:xfrm>
        </p:grpSpPr>
        <p:sp>
          <p:nvSpPr>
            <p:cNvPr id="2082" name="Text Box 6">
              <a:extLst>
                <a:ext uri="{FF2B5EF4-FFF2-40B4-BE49-F238E27FC236}">
                  <a16:creationId xmlns:a16="http://schemas.microsoft.com/office/drawing/2014/main" id="{6D050990-CE5E-4926-8DDD-1B42D9F10B02}"/>
                </a:ext>
              </a:extLst>
            </p:cNvPr>
            <p:cNvSpPr txBox="1">
              <a:spLocks noChangeArrowheads="1"/>
            </p:cNvSpPr>
            <p:nvPr/>
          </p:nvSpPr>
          <p:spPr bwMode="auto">
            <a:xfrm>
              <a:off x="300" y="807"/>
              <a:ext cx="3901" cy="1360"/>
            </a:xfrm>
            <a:prstGeom prst="rect">
              <a:avLst/>
            </a:prstGeom>
            <a:solidFill>
              <a:srgbClr val="EAEAEA"/>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Aft>
                  <a:spcPct val="30000"/>
                </a:spcAft>
              </a:pPr>
              <a:r>
                <a:rPr lang="de-DE" altLang="de-DE" sz="1200" b="1"/>
                <a:t>Lerninhalte:</a:t>
              </a:r>
              <a:r>
                <a:rPr lang="en-GB" altLang="de-DE"/>
                <a:t> </a:t>
              </a:r>
            </a:p>
            <a:p>
              <a:pPr eaLnBrk="1" hangingPunct="1"/>
              <a:r>
                <a:rPr lang="de-DE" altLang="de-DE" sz="1000" b="1"/>
                <a:t>Massen</a:t>
              </a:r>
              <a:r>
                <a:rPr lang="de-DE" altLang="de-DE" sz="1000"/>
                <a:t> ziehen sich gegenseitig an. Die große Erdkugel zieht die kleinen Menschen an.</a:t>
              </a:r>
            </a:p>
            <a:p>
              <a:pPr eaLnBrk="1" hangingPunct="1"/>
              <a:r>
                <a:rPr lang="de-DE" altLang="de-DE" sz="1000"/>
                <a:t>Wir sprechen von </a:t>
              </a:r>
              <a:r>
                <a:rPr lang="de-DE" altLang="de-DE" sz="1000">
                  <a:solidFill>
                    <a:srgbClr val="0000FF"/>
                  </a:solidFill>
                </a:rPr>
                <a:t>Erdanziehung, Schwerkraft oder  Gewichtskraft </a:t>
              </a:r>
            </a:p>
            <a:p>
              <a:pPr eaLnBrk="1" hangingPunct="1">
                <a:spcBef>
                  <a:spcPct val="30000"/>
                </a:spcBef>
              </a:pPr>
              <a:r>
                <a:rPr lang="de-DE" altLang="de-DE" sz="1000"/>
                <a:t>Die </a:t>
              </a:r>
              <a:r>
                <a:rPr lang="de-DE" altLang="de-DE" sz="1000" b="1"/>
                <a:t>Erdanziehungskraft</a:t>
              </a:r>
              <a:r>
                <a:rPr lang="de-DE" altLang="de-DE" sz="1000"/>
                <a:t> ist immer zur Mitte der Erdkugel gerichtet; sie greift im </a:t>
              </a:r>
            </a:p>
            <a:p>
              <a:pPr eaLnBrk="1" hangingPunct="1"/>
              <a:r>
                <a:rPr lang="de-DE" altLang="de-DE" sz="1000" u="sng">
                  <a:solidFill>
                    <a:srgbClr val="0000FF"/>
                  </a:solidFill>
                </a:rPr>
                <a:t>Schwerpunkt</a:t>
              </a:r>
              <a:r>
                <a:rPr lang="de-DE" altLang="de-DE" sz="1000"/>
                <a:t>      eines jeden Körpers an.</a:t>
              </a:r>
            </a:p>
            <a:p>
              <a:pPr eaLnBrk="1" hangingPunct="1">
                <a:spcBef>
                  <a:spcPct val="30000"/>
                </a:spcBef>
              </a:pPr>
              <a:r>
                <a:rPr lang="de-DE" altLang="de-DE" sz="1000"/>
                <a:t>Der </a:t>
              </a:r>
              <a:r>
                <a:rPr lang="de-DE" altLang="de-DE" sz="1000" b="1"/>
                <a:t>Schwerpunkt</a:t>
              </a:r>
              <a:r>
                <a:rPr lang="de-DE" altLang="de-DE" sz="1000"/>
                <a:t> ist ein </a:t>
              </a:r>
              <a:r>
                <a:rPr lang="de-DE" altLang="de-DE" sz="1000" b="1"/>
                <a:t>gedachter Punkt</a:t>
              </a:r>
              <a:r>
                <a:rPr lang="de-DE" altLang="de-DE" sz="1000"/>
                <a:t>, an dem wir uns alle Einzelgewichte eines </a:t>
              </a:r>
            </a:p>
            <a:p>
              <a:pPr eaLnBrk="1" hangingPunct="1"/>
              <a:r>
                <a:rPr lang="de-DE" altLang="de-DE" sz="1000"/>
                <a:t>Körpers vereinigt denken. Bei gegliederten Körpern kann er außerhalb des Körpers </a:t>
              </a:r>
            </a:p>
            <a:p>
              <a:pPr eaLnBrk="1" hangingPunct="1"/>
              <a:r>
                <a:rPr lang="de-DE" altLang="de-DE" sz="1000"/>
                <a:t>liegen. </a:t>
              </a:r>
            </a:p>
            <a:p>
              <a:pPr eaLnBrk="1" hangingPunct="1"/>
              <a:r>
                <a:rPr lang="de-DE" altLang="de-DE" sz="1000"/>
                <a:t>Die Verbindungslinie von Schwerpunkt zum Erdmittelpunkt nennen wir</a:t>
              </a:r>
              <a:r>
                <a:rPr lang="de-DE" altLang="de-DE" sz="1000" b="1"/>
                <a:t> Lot</a:t>
              </a:r>
              <a:r>
                <a:rPr lang="de-DE" altLang="de-DE" sz="1000"/>
                <a:t>.</a:t>
              </a:r>
            </a:p>
            <a:p>
              <a:pPr eaLnBrk="1" hangingPunct="1">
                <a:spcBef>
                  <a:spcPct val="30000"/>
                </a:spcBef>
              </a:pPr>
              <a:r>
                <a:rPr lang="de-DE" altLang="de-DE" sz="1000"/>
                <a:t>Solange der Schwerpunkt eines Gegenstandes auf dem Lot, also genau über oder unter seiner Aufstandfläche liegt, fällt der Gegenstand nicht um.</a:t>
              </a:r>
            </a:p>
            <a:p>
              <a:pPr eaLnBrk="1" hangingPunct="1">
                <a:spcBef>
                  <a:spcPct val="30000"/>
                </a:spcBef>
              </a:pPr>
              <a:endParaRPr lang="de-DE" altLang="de-DE" sz="400"/>
            </a:p>
          </p:txBody>
        </p:sp>
        <p:sp>
          <p:nvSpPr>
            <p:cNvPr id="2083" name="Oval 150">
              <a:extLst>
                <a:ext uri="{FF2B5EF4-FFF2-40B4-BE49-F238E27FC236}">
                  <a16:creationId xmlns:a16="http://schemas.microsoft.com/office/drawing/2014/main" id="{E49A7B86-363A-46E8-A84F-12F77A4C2C81}"/>
                </a:ext>
              </a:extLst>
            </p:cNvPr>
            <p:cNvSpPr>
              <a:spLocks noChangeArrowheads="1"/>
            </p:cNvSpPr>
            <p:nvPr/>
          </p:nvSpPr>
          <p:spPr bwMode="auto">
            <a:xfrm>
              <a:off x="890" y="1396"/>
              <a:ext cx="45" cy="4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aphicFrame>
          <p:nvGraphicFramePr>
            <p:cNvPr id="2084" name="Object 3">
              <a:extLst>
                <a:ext uri="{FF2B5EF4-FFF2-40B4-BE49-F238E27FC236}">
                  <a16:creationId xmlns:a16="http://schemas.microsoft.com/office/drawing/2014/main" id="{37CD3153-BB99-45FE-9115-B5DFC0AA597E}"/>
                </a:ext>
              </a:extLst>
            </p:cNvPr>
            <p:cNvGraphicFramePr>
              <a:graphicFrameLocks noChangeAspect="1"/>
            </p:cNvGraphicFramePr>
            <p:nvPr/>
          </p:nvGraphicFramePr>
          <p:xfrm>
            <a:off x="3530" y="807"/>
            <a:ext cx="611" cy="771"/>
          </p:xfrm>
          <a:graphic>
            <a:graphicData uri="http://schemas.openxmlformats.org/presentationml/2006/ole">
              <mc:AlternateContent xmlns:mc="http://schemas.openxmlformats.org/markup-compatibility/2006">
                <mc:Choice xmlns:v="urn:schemas-microsoft-com:vml" Requires="v">
                  <p:oleObj spid="_x0000_s1029" name="Dokument" r:id="rId16" imgW="7641681" imgH="9007482" progId="Word.Document.8">
                    <p:embed/>
                  </p:oleObj>
                </mc:Choice>
                <mc:Fallback>
                  <p:oleObj name="Dokument" r:id="rId16" imgW="7641681" imgH="9007482" progId="Word.Document.8">
                    <p:embed/>
                    <p:pic>
                      <p:nvPicPr>
                        <p:cNvPr id="0" name="Object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30" y="807"/>
                          <a:ext cx="611" cy="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076" name="Group 174">
            <a:extLst>
              <a:ext uri="{FF2B5EF4-FFF2-40B4-BE49-F238E27FC236}">
                <a16:creationId xmlns:a16="http://schemas.microsoft.com/office/drawing/2014/main" id="{637B737F-B079-4893-A766-B0BEF5E78288}"/>
              </a:ext>
            </a:extLst>
          </p:cNvPr>
          <p:cNvGrpSpPr>
            <a:grpSpLocks/>
          </p:cNvGrpSpPr>
          <p:nvPr/>
        </p:nvGrpSpPr>
        <p:grpSpPr bwMode="auto">
          <a:xfrm>
            <a:off x="4508500" y="7258050"/>
            <a:ext cx="2039938" cy="1008063"/>
            <a:chOff x="2840" y="4572"/>
            <a:chExt cx="1285" cy="635"/>
          </a:xfrm>
        </p:grpSpPr>
        <p:grpSp>
          <p:nvGrpSpPr>
            <p:cNvPr id="2078" name="Group 155">
              <a:extLst>
                <a:ext uri="{FF2B5EF4-FFF2-40B4-BE49-F238E27FC236}">
                  <a16:creationId xmlns:a16="http://schemas.microsoft.com/office/drawing/2014/main" id="{C58EA4F5-0114-40AB-9551-F7E268D9AC5F}"/>
                </a:ext>
              </a:extLst>
            </p:cNvPr>
            <p:cNvGrpSpPr>
              <a:grpSpLocks/>
            </p:cNvGrpSpPr>
            <p:nvPr/>
          </p:nvGrpSpPr>
          <p:grpSpPr bwMode="auto">
            <a:xfrm>
              <a:off x="2840" y="4572"/>
              <a:ext cx="1285" cy="635"/>
              <a:chOff x="2840" y="4572"/>
              <a:chExt cx="1285" cy="635"/>
            </a:xfrm>
          </p:grpSpPr>
          <p:pic>
            <p:nvPicPr>
              <p:cNvPr id="2080" name="Picture 62">
                <a:extLst>
                  <a:ext uri="{FF2B5EF4-FFF2-40B4-BE49-F238E27FC236}">
                    <a16:creationId xmlns:a16="http://schemas.microsoft.com/office/drawing/2014/main" id="{8A0F130F-E892-4C08-8DB0-0A6432E5DF28}"/>
                  </a:ext>
                </a:extLst>
              </p:cNvPr>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2840" y="4572"/>
                <a:ext cx="584" cy="635"/>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2081" name="Text Box 112">
                <a:extLst>
                  <a:ext uri="{FF2B5EF4-FFF2-40B4-BE49-F238E27FC236}">
                    <a16:creationId xmlns:a16="http://schemas.microsoft.com/office/drawing/2014/main" id="{F19BB705-B307-4058-8D21-38238A170494}"/>
                  </a:ext>
                </a:extLst>
              </p:cNvPr>
              <p:cNvSpPr txBox="1">
                <a:spLocks noChangeArrowheads="1"/>
              </p:cNvSpPr>
              <p:nvPr/>
            </p:nvSpPr>
            <p:spPr bwMode="auto">
              <a:xfrm>
                <a:off x="3385" y="4654"/>
                <a:ext cx="74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12</a:t>
                </a:r>
              </a:p>
              <a:p>
                <a:pPr eaLnBrk="1" hangingPunct="1"/>
                <a:r>
                  <a:rPr lang="de-DE" altLang="de-DE" sz="900"/>
                  <a:t>Schwerpunkt-Vogel</a:t>
                </a:r>
              </a:p>
              <a:p>
                <a:pPr eaLnBrk="1" hangingPunct="1"/>
                <a:r>
                  <a:rPr lang="de-DE" altLang="de-DE" sz="900"/>
                  <a:t>1 Set</a:t>
                </a:r>
              </a:p>
            </p:txBody>
          </p:sp>
        </p:grpSp>
        <p:sp>
          <p:nvSpPr>
            <p:cNvPr id="2079" name="Oval 172">
              <a:extLst>
                <a:ext uri="{FF2B5EF4-FFF2-40B4-BE49-F238E27FC236}">
                  <a16:creationId xmlns:a16="http://schemas.microsoft.com/office/drawing/2014/main" id="{9C3745EE-AA9B-4409-A47F-446B6339550C}"/>
                </a:ext>
              </a:extLst>
            </p:cNvPr>
            <p:cNvSpPr>
              <a:spLocks noChangeArrowheads="1"/>
            </p:cNvSpPr>
            <p:nvPr/>
          </p:nvSpPr>
          <p:spPr bwMode="auto">
            <a:xfrm flipV="1">
              <a:off x="3067" y="4936"/>
              <a:ext cx="44" cy="44"/>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sp>
        <p:nvSpPr>
          <p:cNvPr id="121" name="Text Box 116">
            <a:extLst>
              <a:ext uri="{FF2B5EF4-FFF2-40B4-BE49-F238E27FC236}">
                <a16:creationId xmlns:a16="http://schemas.microsoft.com/office/drawing/2014/main" id="{D8462185-6528-4CA6-B7EC-FA6AA3A280EC}"/>
              </a:ext>
            </a:extLst>
          </p:cNvPr>
          <p:cNvSpPr txBox="1">
            <a:spLocks noChangeArrowheads="1"/>
          </p:cNvSpPr>
          <p:nvPr/>
        </p:nvSpPr>
        <p:spPr bwMode="auto">
          <a:xfrm>
            <a:off x="3045076" y="8518680"/>
            <a:ext cx="11592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dirty="0"/>
              <a:t>13 </a:t>
            </a:r>
          </a:p>
          <a:p>
            <a:pPr eaLnBrk="1" hangingPunct="1"/>
            <a:r>
              <a:rPr lang="de-DE" altLang="de-DE" sz="900" dirty="0"/>
              <a:t>Schwerpunktsuche</a:t>
            </a:r>
          </a:p>
          <a:p>
            <a:pPr eaLnBrk="1" hangingPunct="1"/>
            <a:r>
              <a:rPr lang="de-DE" altLang="de-DE" sz="900" dirty="0" smtClean="0"/>
              <a:t>Vogel</a:t>
            </a:r>
            <a:endParaRPr lang="de-DE" altLang="de-DE" sz="900" dirty="0"/>
          </a:p>
        </p:txBody>
      </p:sp>
      <p:pic>
        <p:nvPicPr>
          <p:cNvPr id="122" name="Picture 170">
            <a:extLst>
              <a:ext uri="{FF2B5EF4-FFF2-40B4-BE49-F238E27FC236}">
                <a16:creationId xmlns:a16="http://schemas.microsoft.com/office/drawing/2014/main" id="{81B5BB0D-B58D-4156-8489-1B45825FB0DE}"/>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2540251" y="8518680"/>
            <a:ext cx="523875" cy="1065212"/>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123" name="Text Box 116">
            <a:extLst>
              <a:ext uri="{FF2B5EF4-FFF2-40B4-BE49-F238E27FC236}">
                <a16:creationId xmlns:a16="http://schemas.microsoft.com/office/drawing/2014/main" id="{D8462185-6528-4CA6-B7EC-FA6AA3A280EC}"/>
              </a:ext>
            </a:extLst>
          </p:cNvPr>
          <p:cNvSpPr txBox="1">
            <a:spLocks noChangeArrowheads="1"/>
          </p:cNvSpPr>
          <p:nvPr/>
        </p:nvSpPr>
        <p:spPr bwMode="auto">
          <a:xfrm>
            <a:off x="5029200" y="8437563"/>
            <a:ext cx="1255472"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dirty="0"/>
              <a:t>13 </a:t>
            </a:r>
          </a:p>
          <a:p>
            <a:pPr eaLnBrk="1" hangingPunct="1"/>
            <a:r>
              <a:rPr lang="de-DE" altLang="de-DE" sz="900" dirty="0" smtClean="0"/>
              <a:t>Unglaublicher Haken</a:t>
            </a:r>
            <a:endParaRPr lang="de-DE" altLang="de-DE" sz="900" dirty="0"/>
          </a:p>
        </p:txBody>
      </p:sp>
      <p:pic>
        <p:nvPicPr>
          <p:cNvPr id="124" name="Picture 170">
            <a:extLst>
              <a:ext uri="{FF2B5EF4-FFF2-40B4-BE49-F238E27FC236}">
                <a16:creationId xmlns:a16="http://schemas.microsoft.com/office/drawing/2014/main" id="{81B5BB0D-B58D-4156-8489-1B45825FB0DE}"/>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4524375" y="8437563"/>
            <a:ext cx="523875" cy="1065212"/>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134">
            <a:extLst>
              <a:ext uri="{FF2B5EF4-FFF2-40B4-BE49-F238E27FC236}">
                <a16:creationId xmlns:a16="http://schemas.microsoft.com/office/drawing/2014/main" id="{F7065417-2D88-444B-89B9-91606939FC42}"/>
              </a:ext>
            </a:extLst>
          </p:cNvPr>
          <p:cNvSpPr>
            <a:spLocks noChangeShapeType="1"/>
          </p:cNvSpPr>
          <p:nvPr/>
        </p:nvSpPr>
        <p:spPr bwMode="auto">
          <a:xfrm>
            <a:off x="0" y="776288"/>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5" name="Line 139">
            <a:extLst>
              <a:ext uri="{FF2B5EF4-FFF2-40B4-BE49-F238E27FC236}">
                <a16:creationId xmlns:a16="http://schemas.microsoft.com/office/drawing/2014/main" id="{DF45B5AF-0368-4695-A846-4CACD09386E8}"/>
              </a:ext>
            </a:extLst>
          </p:cNvPr>
          <p:cNvSpPr>
            <a:spLocks noChangeShapeType="1"/>
          </p:cNvSpPr>
          <p:nvPr/>
        </p:nvSpPr>
        <p:spPr bwMode="auto">
          <a:xfrm>
            <a:off x="0" y="2865438"/>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076" name="Group 187">
            <a:extLst>
              <a:ext uri="{FF2B5EF4-FFF2-40B4-BE49-F238E27FC236}">
                <a16:creationId xmlns:a16="http://schemas.microsoft.com/office/drawing/2014/main" id="{203E1E51-7216-4099-AAD9-821E7D649752}"/>
              </a:ext>
            </a:extLst>
          </p:cNvPr>
          <p:cNvGrpSpPr>
            <a:grpSpLocks/>
          </p:cNvGrpSpPr>
          <p:nvPr/>
        </p:nvGrpSpPr>
        <p:grpSpPr bwMode="auto">
          <a:xfrm>
            <a:off x="549275" y="3008313"/>
            <a:ext cx="6048375" cy="1998662"/>
            <a:chOff x="346" y="1895"/>
            <a:chExt cx="3810" cy="1259"/>
          </a:xfrm>
        </p:grpSpPr>
        <p:grpSp>
          <p:nvGrpSpPr>
            <p:cNvPr id="3113" name="Group 61">
              <a:extLst>
                <a:ext uri="{FF2B5EF4-FFF2-40B4-BE49-F238E27FC236}">
                  <a16:creationId xmlns:a16="http://schemas.microsoft.com/office/drawing/2014/main" id="{1BD66892-A34A-4349-B6AC-D5BEEC539ABE}"/>
                </a:ext>
              </a:extLst>
            </p:cNvPr>
            <p:cNvGrpSpPr>
              <a:grpSpLocks/>
            </p:cNvGrpSpPr>
            <p:nvPr/>
          </p:nvGrpSpPr>
          <p:grpSpPr bwMode="auto">
            <a:xfrm>
              <a:off x="346" y="1941"/>
              <a:ext cx="635" cy="746"/>
              <a:chOff x="391" y="1038"/>
              <a:chExt cx="953" cy="1089"/>
            </a:xfrm>
          </p:grpSpPr>
          <p:pic>
            <p:nvPicPr>
              <p:cNvPr id="3118" name="Picture 10">
                <a:extLst>
                  <a:ext uri="{FF2B5EF4-FFF2-40B4-BE49-F238E27FC236}">
                    <a16:creationId xmlns:a16="http://schemas.microsoft.com/office/drawing/2014/main" id="{C78C4AD9-C9BE-4821-B001-A208FB118CD4}"/>
                  </a:ext>
                </a:extLst>
              </p:cNvPr>
              <p:cNvPicPr preferRelativeResize="0">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91" y="1038"/>
                <a:ext cx="953" cy="1089"/>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3119" name="Oval 14">
                <a:extLst>
                  <a:ext uri="{FF2B5EF4-FFF2-40B4-BE49-F238E27FC236}">
                    <a16:creationId xmlns:a16="http://schemas.microsoft.com/office/drawing/2014/main" id="{2057B584-040A-4A2B-B56E-1758D51A5FE2}"/>
                  </a:ext>
                </a:extLst>
              </p:cNvPr>
              <p:cNvSpPr>
                <a:spLocks noChangeArrowheads="1"/>
              </p:cNvSpPr>
              <p:nvPr/>
            </p:nvSpPr>
            <p:spPr bwMode="auto">
              <a:xfrm>
                <a:off x="663" y="1701"/>
                <a:ext cx="39" cy="3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3120" name="Line 16">
                <a:extLst>
                  <a:ext uri="{FF2B5EF4-FFF2-40B4-BE49-F238E27FC236}">
                    <a16:creationId xmlns:a16="http://schemas.microsoft.com/office/drawing/2014/main" id="{3F661412-9529-4FE4-A9E0-9438D460F0C6}"/>
                  </a:ext>
                </a:extLst>
              </p:cNvPr>
              <p:cNvSpPr>
                <a:spLocks noChangeShapeType="1"/>
              </p:cNvSpPr>
              <p:nvPr/>
            </p:nvSpPr>
            <p:spPr bwMode="auto">
              <a:xfrm>
                <a:off x="687" y="1754"/>
                <a:ext cx="0" cy="186"/>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114" name="Text Box 40">
              <a:extLst>
                <a:ext uri="{FF2B5EF4-FFF2-40B4-BE49-F238E27FC236}">
                  <a16:creationId xmlns:a16="http://schemas.microsoft.com/office/drawing/2014/main" id="{48868AB1-F18E-4605-9566-952AC8DEA074}"/>
                </a:ext>
              </a:extLst>
            </p:cNvPr>
            <p:cNvSpPr txBox="1">
              <a:spLocks noChangeArrowheads="1"/>
            </p:cNvSpPr>
            <p:nvPr/>
          </p:nvSpPr>
          <p:spPr bwMode="auto">
            <a:xfrm>
              <a:off x="1026" y="2349"/>
              <a:ext cx="3085"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dirty="0"/>
                <a:t>Ein Kind setzt sich gerade auf den Stuhl und lehnt den Rücken an die Rückenlehne. Das andere Kind hält den Kopf des sitzendes Kindes mit </a:t>
              </a:r>
              <a:r>
                <a:rPr lang="de-DE" altLang="de-DE" sz="1000"/>
                <a:t>dem Zeigefinger fest</a:t>
              </a:r>
              <a:r>
                <a:rPr lang="de-DE" altLang="de-DE" sz="1000" dirty="0"/>
                <a:t>.</a:t>
              </a:r>
            </a:p>
            <a:p>
              <a:pPr eaLnBrk="1" hangingPunct="1"/>
              <a:r>
                <a:rPr lang="de-DE" altLang="de-DE" sz="1000" dirty="0"/>
                <a:t>Nun kann das sitzende Kind nicht mehr aufstehen. Warum? </a:t>
              </a:r>
              <a:endParaRPr lang="ru-RU" altLang="de-DE" sz="1000" dirty="0"/>
            </a:p>
          </p:txBody>
        </p:sp>
        <p:sp>
          <p:nvSpPr>
            <p:cNvPr id="3115" name="Text Box 140">
              <a:extLst>
                <a:ext uri="{FF2B5EF4-FFF2-40B4-BE49-F238E27FC236}">
                  <a16:creationId xmlns:a16="http://schemas.microsoft.com/office/drawing/2014/main" id="{04803E78-86E5-4020-B90B-9A3EF8F7491B}"/>
                </a:ext>
              </a:extLst>
            </p:cNvPr>
            <p:cNvSpPr txBox="1">
              <a:spLocks noChangeArrowheads="1"/>
            </p:cNvSpPr>
            <p:nvPr/>
          </p:nvSpPr>
          <p:spPr bwMode="auto">
            <a:xfrm>
              <a:off x="1026" y="1895"/>
              <a:ext cx="978" cy="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30000"/>
                </a:spcAft>
              </a:pPr>
              <a:r>
                <a:rPr lang="de-DE" altLang="de-DE" sz="1200" b="1"/>
                <a:t>Fixierter Kopf</a:t>
              </a:r>
            </a:p>
            <a:p>
              <a:pPr eaLnBrk="1" hangingPunct="1"/>
              <a:r>
                <a:rPr lang="de-DE" altLang="de-DE" sz="1000" u="sng"/>
                <a:t>Ihr braucht</a:t>
              </a:r>
              <a:r>
                <a:rPr lang="de-DE" altLang="de-DE" sz="1000"/>
                <a:t>:</a:t>
              </a:r>
            </a:p>
            <a:p>
              <a:pPr eaLnBrk="1" hangingPunct="1"/>
              <a:r>
                <a:rPr lang="de-DE" altLang="de-DE" sz="1000"/>
                <a:t>1 Stuhl mit Rückenlehne</a:t>
              </a:r>
            </a:p>
          </p:txBody>
        </p:sp>
        <p:sp>
          <p:nvSpPr>
            <p:cNvPr id="3116" name="Text Box 141">
              <a:extLst>
                <a:ext uri="{FF2B5EF4-FFF2-40B4-BE49-F238E27FC236}">
                  <a16:creationId xmlns:a16="http://schemas.microsoft.com/office/drawing/2014/main" id="{777AA966-4DF0-46FE-91FA-4595841B4AFC}"/>
                </a:ext>
              </a:extLst>
            </p:cNvPr>
            <p:cNvSpPr txBox="1">
              <a:spLocks noChangeArrowheads="1"/>
            </p:cNvSpPr>
            <p:nvPr/>
          </p:nvSpPr>
          <p:spPr bwMode="auto">
            <a:xfrm>
              <a:off x="346" y="2712"/>
              <a:ext cx="381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Der Schwerpunkt des Menschen liegt in Höhe des Nabels. Beim Aufstehen beugen wir uns automatisch nach vorn und schieben dadurch unseren Schwerpunkt über die Aufstandsfläche unserer Füße. Wenn unser Kopf festgehalten wird, können wir den Schwerpunkt nicht mehr nach vorn verschieben und also auch nicht aufstehen.</a:t>
              </a:r>
              <a:endParaRPr lang="ru-RU" altLang="de-DE" sz="1000"/>
            </a:p>
          </p:txBody>
        </p:sp>
        <p:sp>
          <p:nvSpPr>
            <p:cNvPr id="3117" name="Text Box 142">
              <a:extLst>
                <a:ext uri="{FF2B5EF4-FFF2-40B4-BE49-F238E27FC236}">
                  <a16:creationId xmlns:a16="http://schemas.microsoft.com/office/drawing/2014/main" id="{C763C187-9F9C-4061-84B3-D48C9793D30C}"/>
                </a:ext>
              </a:extLst>
            </p:cNvPr>
            <p:cNvSpPr txBox="1">
              <a:spLocks noChangeArrowheads="1"/>
            </p:cNvSpPr>
            <p:nvPr/>
          </p:nvSpPr>
          <p:spPr bwMode="auto">
            <a:xfrm>
              <a:off x="2704" y="2077"/>
              <a:ext cx="1289" cy="199"/>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400"/>
                <a:t>Karte 2e: Fixiertes Kopf</a:t>
              </a:r>
            </a:p>
          </p:txBody>
        </p:sp>
      </p:grpSp>
      <p:sp>
        <p:nvSpPr>
          <p:cNvPr id="3077" name="Line 143">
            <a:extLst>
              <a:ext uri="{FF2B5EF4-FFF2-40B4-BE49-F238E27FC236}">
                <a16:creationId xmlns:a16="http://schemas.microsoft.com/office/drawing/2014/main" id="{5B50DAC3-CA48-4112-A408-8F3696D46949}"/>
              </a:ext>
            </a:extLst>
          </p:cNvPr>
          <p:cNvSpPr>
            <a:spLocks noChangeShapeType="1"/>
          </p:cNvSpPr>
          <p:nvPr/>
        </p:nvSpPr>
        <p:spPr bwMode="auto">
          <a:xfrm>
            <a:off x="0" y="5097463"/>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8" name="Text Box 145">
            <a:extLst>
              <a:ext uri="{FF2B5EF4-FFF2-40B4-BE49-F238E27FC236}">
                <a16:creationId xmlns:a16="http://schemas.microsoft.com/office/drawing/2014/main" id="{154D07CC-8F71-43D5-8858-0CB942E680B5}"/>
              </a:ext>
            </a:extLst>
          </p:cNvPr>
          <p:cNvSpPr txBox="1">
            <a:spLocks noChangeArrowheads="1"/>
          </p:cNvSpPr>
          <p:nvPr/>
        </p:nvSpPr>
        <p:spPr bwMode="auto">
          <a:xfrm>
            <a:off x="692150" y="6753225"/>
            <a:ext cx="597535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Wo wandert der Schwerpunkt hin,</a:t>
            </a:r>
            <a:r>
              <a:rPr lang="de-DE" altLang="de-DE"/>
              <a:t> </a:t>
            </a:r>
            <a:r>
              <a:rPr lang="de-DE" altLang="de-DE" sz="1000"/>
              <a:t>wenn sich das stehende Kind nach vorn beugt,? Was passiert?</a:t>
            </a:r>
          </a:p>
          <a:p>
            <a:pPr eaLnBrk="1" hangingPunct="1"/>
            <a:r>
              <a:rPr lang="de-DE" altLang="de-DE" sz="1000"/>
              <a:t>Denkt daran, dass ein Schwerpunkt auch außerhalb des Körpers liegen kann.</a:t>
            </a:r>
          </a:p>
          <a:p>
            <a:pPr eaLnBrk="1" hangingPunct="1"/>
            <a:r>
              <a:rPr lang="de-DE" altLang="de-DE" sz="1000"/>
              <a:t>Probiert verschiedene Lagen des Geldscheins aus.</a:t>
            </a:r>
          </a:p>
        </p:txBody>
      </p:sp>
      <p:sp>
        <p:nvSpPr>
          <p:cNvPr id="3079" name="Line 162">
            <a:extLst>
              <a:ext uri="{FF2B5EF4-FFF2-40B4-BE49-F238E27FC236}">
                <a16:creationId xmlns:a16="http://schemas.microsoft.com/office/drawing/2014/main" id="{61EABA6A-454A-4918-92D5-8622889B8B4E}"/>
              </a:ext>
            </a:extLst>
          </p:cNvPr>
          <p:cNvSpPr>
            <a:spLocks noChangeShapeType="1"/>
          </p:cNvSpPr>
          <p:nvPr/>
        </p:nvSpPr>
        <p:spPr bwMode="auto">
          <a:xfrm>
            <a:off x="0" y="9490075"/>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80" name="Text Box 165">
            <a:extLst>
              <a:ext uri="{FF2B5EF4-FFF2-40B4-BE49-F238E27FC236}">
                <a16:creationId xmlns:a16="http://schemas.microsoft.com/office/drawing/2014/main" id="{D3F659BD-2935-42E5-BDB4-4A9B21F8D345}"/>
              </a:ext>
            </a:extLst>
          </p:cNvPr>
          <p:cNvSpPr txBox="1">
            <a:spLocks noChangeArrowheads="1"/>
          </p:cNvSpPr>
          <p:nvPr/>
        </p:nvSpPr>
        <p:spPr bwMode="auto">
          <a:xfrm>
            <a:off x="1557338" y="128588"/>
            <a:ext cx="372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a:t>Teamkarten für jeweils zwei Kinder</a:t>
            </a:r>
          </a:p>
        </p:txBody>
      </p:sp>
      <p:grpSp>
        <p:nvGrpSpPr>
          <p:cNvPr id="3081" name="Group 195">
            <a:extLst>
              <a:ext uri="{FF2B5EF4-FFF2-40B4-BE49-F238E27FC236}">
                <a16:creationId xmlns:a16="http://schemas.microsoft.com/office/drawing/2014/main" id="{F034B8FA-844A-4AE4-9B34-89D7460AD713}"/>
              </a:ext>
            </a:extLst>
          </p:cNvPr>
          <p:cNvGrpSpPr>
            <a:grpSpLocks/>
          </p:cNvGrpSpPr>
          <p:nvPr/>
        </p:nvGrpSpPr>
        <p:grpSpPr bwMode="auto">
          <a:xfrm>
            <a:off x="0" y="7473950"/>
            <a:ext cx="6858000" cy="1971675"/>
            <a:chOff x="0" y="4753"/>
            <a:chExt cx="4320" cy="1242"/>
          </a:xfrm>
        </p:grpSpPr>
        <p:sp>
          <p:nvSpPr>
            <p:cNvPr id="3105" name="Line 166">
              <a:extLst>
                <a:ext uri="{FF2B5EF4-FFF2-40B4-BE49-F238E27FC236}">
                  <a16:creationId xmlns:a16="http://schemas.microsoft.com/office/drawing/2014/main" id="{87C6C992-5940-4757-A4F5-0F52D94971B5}"/>
                </a:ext>
              </a:extLst>
            </p:cNvPr>
            <p:cNvSpPr>
              <a:spLocks noChangeShapeType="1"/>
            </p:cNvSpPr>
            <p:nvPr/>
          </p:nvSpPr>
          <p:spPr bwMode="auto">
            <a:xfrm>
              <a:off x="0" y="4753"/>
              <a:ext cx="432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106" name="Group 168">
              <a:extLst>
                <a:ext uri="{FF2B5EF4-FFF2-40B4-BE49-F238E27FC236}">
                  <a16:creationId xmlns:a16="http://schemas.microsoft.com/office/drawing/2014/main" id="{92710776-B8F9-4769-B442-1024BB49BF2F}"/>
                </a:ext>
              </a:extLst>
            </p:cNvPr>
            <p:cNvGrpSpPr>
              <a:grpSpLocks/>
            </p:cNvGrpSpPr>
            <p:nvPr/>
          </p:nvGrpSpPr>
          <p:grpSpPr bwMode="auto">
            <a:xfrm>
              <a:off x="346" y="4889"/>
              <a:ext cx="725" cy="637"/>
              <a:chOff x="391" y="4286"/>
              <a:chExt cx="966" cy="798"/>
            </a:xfrm>
          </p:grpSpPr>
          <p:pic>
            <p:nvPicPr>
              <p:cNvPr id="3110" name="Picture 169">
                <a:extLst>
                  <a:ext uri="{FF2B5EF4-FFF2-40B4-BE49-F238E27FC236}">
                    <a16:creationId xmlns:a16="http://schemas.microsoft.com/office/drawing/2014/main" id="{A5C7CA90-0DBB-4F8F-A1D2-2BEFAFD5816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91" y="4286"/>
                <a:ext cx="966" cy="798"/>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3111" name="Oval 170">
                <a:extLst>
                  <a:ext uri="{FF2B5EF4-FFF2-40B4-BE49-F238E27FC236}">
                    <a16:creationId xmlns:a16="http://schemas.microsoft.com/office/drawing/2014/main" id="{BDBD75EE-E684-4A09-B973-ABBC63F6028F}"/>
                  </a:ext>
                </a:extLst>
              </p:cNvPr>
              <p:cNvSpPr>
                <a:spLocks noChangeArrowheads="1"/>
              </p:cNvSpPr>
              <p:nvPr/>
            </p:nvSpPr>
            <p:spPr bwMode="auto">
              <a:xfrm>
                <a:off x="754" y="4422"/>
                <a:ext cx="46" cy="46"/>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3112" name="Line 171">
                <a:extLst>
                  <a:ext uri="{FF2B5EF4-FFF2-40B4-BE49-F238E27FC236}">
                    <a16:creationId xmlns:a16="http://schemas.microsoft.com/office/drawing/2014/main" id="{9552F18B-9E8E-4E2C-ADBE-122DB586F372}"/>
                  </a:ext>
                </a:extLst>
              </p:cNvPr>
              <p:cNvSpPr>
                <a:spLocks noChangeShapeType="1"/>
              </p:cNvSpPr>
              <p:nvPr/>
            </p:nvSpPr>
            <p:spPr bwMode="auto">
              <a:xfrm>
                <a:off x="770" y="4468"/>
                <a:ext cx="0" cy="227"/>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107" name="Text Box 172">
              <a:extLst>
                <a:ext uri="{FF2B5EF4-FFF2-40B4-BE49-F238E27FC236}">
                  <a16:creationId xmlns:a16="http://schemas.microsoft.com/office/drawing/2014/main" id="{3E51F0BB-DBB5-4ADB-BDE3-E7EFF14AF243}"/>
                </a:ext>
              </a:extLst>
            </p:cNvPr>
            <p:cNvSpPr txBox="1">
              <a:spLocks noChangeArrowheads="1"/>
            </p:cNvSpPr>
            <p:nvPr/>
          </p:nvSpPr>
          <p:spPr bwMode="auto">
            <a:xfrm>
              <a:off x="300" y="5524"/>
              <a:ext cx="3629" cy="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Legt das Stäbchen so auf eure Zeigefinger, dass es nicht herunterfällt.</a:t>
              </a:r>
            </a:p>
            <a:p>
              <a:pPr eaLnBrk="1" hangingPunct="1"/>
              <a:r>
                <a:rPr lang="de-DE" altLang="de-DE" sz="1000"/>
                <a:t>Der Schwerpunkt des Stäbchen müsste jetzt genau zwischen euren Zeigefingern liegen.</a:t>
              </a:r>
            </a:p>
            <a:p>
              <a:pPr eaLnBrk="1" hangingPunct="1">
                <a:spcBef>
                  <a:spcPct val="30000"/>
                </a:spcBef>
              </a:pPr>
              <a:r>
                <a:rPr lang="de-DE" altLang="de-DE" sz="1000"/>
                <a:t>Steckt nun eine Perle auf das eine Ende. Wohin müsst ihr eure Zeigefinger verschieben, damit das Stäbchen mit der Perle nicht herunterfällt?</a:t>
              </a:r>
              <a:endParaRPr lang="ru-RU" altLang="de-DE" sz="900"/>
            </a:p>
          </p:txBody>
        </p:sp>
        <p:sp>
          <p:nvSpPr>
            <p:cNvPr id="3108" name="Text Box 173">
              <a:extLst>
                <a:ext uri="{FF2B5EF4-FFF2-40B4-BE49-F238E27FC236}">
                  <a16:creationId xmlns:a16="http://schemas.microsoft.com/office/drawing/2014/main" id="{17CEF37A-6887-452C-BA3D-A05C3126C5B0}"/>
                </a:ext>
              </a:extLst>
            </p:cNvPr>
            <p:cNvSpPr txBox="1">
              <a:spLocks noChangeArrowheads="1"/>
            </p:cNvSpPr>
            <p:nvPr/>
          </p:nvSpPr>
          <p:spPr bwMode="auto">
            <a:xfrm>
              <a:off x="1117" y="4889"/>
              <a:ext cx="916"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30000"/>
                </a:spcAft>
              </a:pPr>
              <a:r>
                <a:rPr lang="de-DE" altLang="de-DE" sz="1200" b="1"/>
                <a:t>Stabschwerpunkt</a:t>
              </a:r>
            </a:p>
            <a:p>
              <a:pPr eaLnBrk="1" hangingPunct="1"/>
              <a:r>
                <a:rPr lang="de-DE" altLang="de-DE" sz="1000" u="sng"/>
                <a:t>Ihr braucht</a:t>
              </a:r>
              <a:r>
                <a:rPr lang="de-DE" altLang="de-DE" sz="1000"/>
                <a:t>:</a:t>
              </a:r>
            </a:p>
            <a:p>
              <a:pPr eaLnBrk="1" hangingPunct="1"/>
              <a:r>
                <a:rPr lang="de-DE" altLang="de-DE" sz="1000"/>
                <a:t>2 Schaschlikstäbe</a:t>
              </a:r>
            </a:p>
            <a:p>
              <a:pPr eaLnBrk="1" hangingPunct="1"/>
              <a:r>
                <a:rPr lang="de-DE" altLang="de-DE" sz="1000"/>
                <a:t>4 Perlen</a:t>
              </a:r>
            </a:p>
          </p:txBody>
        </p:sp>
        <p:sp>
          <p:nvSpPr>
            <p:cNvPr id="3109" name="Text Box 174">
              <a:extLst>
                <a:ext uri="{FF2B5EF4-FFF2-40B4-BE49-F238E27FC236}">
                  <a16:creationId xmlns:a16="http://schemas.microsoft.com/office/drawing/2014/main" id="{2292A785-F74E-4CC8-8FD6-CD2913CB9BF1}"/>
                </a:ext>
              </a:extLst>
            </p:cNvPr>
            <p:cNvSpPr txBox="1">
              <a:spLocks noChangeArrowheads="1"/>
            </p:cNvSpPr>
            <p:nvPr/>
          </p:nvSpPr>
          <p:spPr bwMode="auto">
            <a:xfrm>
              <a:off x="2659" y="5135"/>
              <a:ext cx="1463" cy="19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400"/>
                <a:t>Karte 4e: Stabschwerpunkt</a:t>
              </a:r>
            </a:p>
          </p:txBody>
        </p:sp>
      </p:grpSp>
      <p:sp>
        <p:nvSpPr>
          <p:cNvPr id="3082" name="Text Box 44">
            <a:extLst>
              <a:ext uri="{FF2B5EF4-FFF2-40B4-BE49-F238E27FC236}">
                <a16:creationId xmlns:a16="http://schemas.microsoft.com/office/drawing/2014/main" id="{54603ECB-0706-4EE1-8EB1-7AD83ED89CBF}"/>
              </a:ext>
            </a:extLst>
          </p:cNvPr>
          <p:cNvSpPr txBox="1">
            <a:spLocks noChangeArrowheads="1"/>
          </p:cNvSpPr>
          <p:nvPr/>
        </p:nvSpPr>
        <p:spPr bwMode="auto">
          <a:xfrm>
            <a:off x="1628775" y="1639888"/>
            <a:ext cx="482758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Legt das Seil auf den Boden und balanciert darüber.</a:t>
            </a:r>
          </a:p>
          <a:p>
            <a:pPr eaLnBrk="1" hangingPunct="1"/>
            <a:r>
              <a:rPr lang="de-DE" altLang="de-DE" sz="1000"/>
              <a:t>Solange sich der Schwerpunkt über dem Seil befindet, fallt ihr nicht herunter</a:t>
            </a:r>
          </a:p>
          <a:p>
            <a:pPr eaLnBrk="1" hangingPunct="1">
              <a:spcBef>
                <a:spcPct val="50000"/>
              </a:spcBef>
            </a:pPr>
            <a:r>
              <a:rPr lang="de-DE" altLang="de-DE" sz="1000"/>
              <a:t>Wiederholt den Versuch mit zwei Gewichten in den Händen. </a:t>
            </a:r>
          </a:p>
          <a:p>
            <a:pPr eaLnBrk="1" hangingPunct="1"/>
            <a:r>
              <a:rPr lang="de-DE" altLang="de-DE" sz="1000"/>
              <a:t>Wann seid ihr sicherer: ohne die Gewichte oder mit den Gewichten? </a:t>
            </a:r>
            <a:endParaRPr lang="ru-RU" altLang="de-DE" sz="1000"/>
          </a:p>
        </p:txBody>
      </p:sp>
      <p:sp>
        <p:nvSpPr>
          <p:cNvPr id="3083" name="Text Box 135">
            <a:extLst>
              <a:ext uri="{FF2B5EF4-FFF2-40B4-BE49-F238E27FC236}">
                <a16:creationId xmlns:a16="http://schemas.microsoft.com/office/drawing/2014/main" id="{45CB4068-8612-43B5-B6E1-6D55231E125A}"/>
              </a:ext>
            </a:extLst>
          </p:cNvPr>
          <p:cNvSpPr txBox="1">
            <a:spLocks noChangeArrowheads="1"/>
          </p:cNvSpPr>
          <p:nvPr/>
        </p:nvSpPr>
        <p:spPr bwMode="auto">
          <a:xfrm>
            <a:off x="1628775" y="849313"/>
            <a:ext cx="10414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30000"/>
              </a:spcAft>
            </a:pPr>
            <a:r>
              <a:rPr lang="de-DE" altLang="de-DE" sz="1200" b="1"/>
              <a:t>Seiltänzerin</a:t>
            </a:r>
          </a:p>
          <a:p>
            <a:pPr eaLnBrk="1" hangingPunct="1"/>
            <a:r>
              <a:rPr lang="de-DE" altLang="de-DE" sz="1000" u="sng"/>
              <a:t>Ihr braucht</a:t>
            </a:r>
            <a:r>
              <a:rPr lang="de-DE" altLang="de-DE" sz="1000"/>
              <a:t>:</a:t>
            </a:r>
          </a:p>
          <a:p>
            <a:pPr eaLnBrk="1" hangingPunct="1"/>
            <a:r>
              <a:rPr lang="de-DE" altLang="de-DE" sz="1000"/>
              <a:t>1 Seil</a:t>
            </a:r>
          </a:p>
          <a:p>
            <a:pPr eaLnBrk="1" hangingPunct="1"/>
            <a:r>
              <a:rPr lang="de-DE" altLang="de-DE" sz="1000"/>
              <a:t>2 Gewichte</a:t>
            </a:r>
          </a:p>
        </p:txBody>
      </p:sp>
      <p:sp>
        <p:nvSpPr>
          <p:cNvPr id="3084" name="Text Box 136">
            <a:extLst>
              <a:ext uri="{FF2B5EF4-FFF2-40B4-BE49-F238E27FC236}">
                <a16:creationId xmlns:a16="http://schemas.microsoft.com/office/drawing/2014/main" id="{A09A1175-E505-4A83-A6CB-A7034C6778F9}"/>
              </a:ext>
            </a:extLst>
          </p:cNvPr>
          <p:cNvSpPr txBox="1">
            <a:spLocks noChangeArrowheads="1"/>
          </p:cNvSpPr>
          <p:nvPr/>
        </p:nvSpPr>
        <p:spPr bwMode="auto">
          <a:xfrm>
            <a:off x="4438650" y="1136650"/>
            <a:ext cx="1890713" cy="3143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400"/>
              <a:t>Karte 1e: Seiltänzerin</a:t>
            </a:r>
          </a:p>
        </p:txBody>
      </p:sp>
      <p:sp>
        <p:nvSpPr>
          <p:cNvPr id="3085" name="Text Box 138">
            <a:extLst>
              <a:ext uri="{FF2B5EF4-FFF2-40B4-BE49-F238E27FC236}">
                <a16:creationId xmlns:a16="http://schemas.microsoft.com/office/drawing/2014/main" id="{6D347C0A-0BBE-4492-AAE4-5091EFC51EE5}"/>
              </a:ext>
            </a:extLst>
          </p:cNvPr>
          <p:cNvSpPr txBox="1">
            <a:spLocks noChangeArrowheads="1"/>
          </p:cNvSpPr>
          <p:nvPr/>
        </p:nvSpPr>
        <p:spPr bwMode="auto">
          <a:xfrm>
            <a:off x="549275" y="2432050"/>
            <a:ext cx="6308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Denkt darüber nach, warum Seiltänzer eine Stange tragen. </a:t>
            </a:r>
          </a:p>
          <a:p>
            <a:pPr eaLnBrk="1" hangingPunct="1"/>
            <a:r>
              <a:rPr lang="de-DE" altLang="de-DE" sz="1000" i="1"/>
              <a:t>Die Lösung</a:t>
            </a:r>
            <a:r>
              <a:rPr lang="de-DE" altLang="de-DE" sz="1000"/>
              <a:t>: Durch die Stange können sie die Schwerpunktslage sicherer ausbalancieren.</a:t>
            </a:r>
          </a:p>
        </p:txBody>
      </p:sp>
      <p:grpSp>
        <p:nvGrpSpPr>
          <p:cNvPr id="3086" name="Group 177">
            <a:extLst>
              <a:ext uri="{FF2B5EF4-FFF2-40B4-BE49-F238E27FC236}">
                <a16:creationId xmlns:a16="http://schemas.microsoft.com/office/drawing/2014/main" id="{CE8CEA35-4360-41CA-91CF-63EF1E8BA2E3}"/>
              </a:ext>
            </a:extLst>
          </p:cNvPr>
          <p:cNvGrpSpPr>
            <a:grpSpLocks/>
          </p:cNvGrpSpPr>
          <p:nvPr/>
        </p:nvGrpSpPr>
        <p:grpSpPr bwMode="auto">
          <a:xfrm>
            <a:off x="549275" y="920750"/>
            <a:ext cx="935038" cy="1295400"/>
            <a:chOff x="346" y="2258"/>
            <a:chExt cx="529" cy="681"/>
          </a:xfrm>
        </p:grpSpPr>
        <p:pic>
          <p:nvPicPr>
            <p:cNvPr id="3101" name="Picture 178">
              <a:extLst>
                <a:ext uri="{FF2B5EF4-FFF2-40B4-BE49-F238E27FC236}">
                  <a16:creationId xmlns:a16="http://schemas.microsoft.com/office/drawing/2014/main" id="{B957A901-EADB-4C0E-8151-92DE7CC7403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46" y="2258"/>
              <a:ext cx="529" cy="681"/>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grpSp>
          <p:nvGrpSpPr>
            <p:cNvPr id="3102" name="Group 179">
              <a:extLst>
                <a:ext uri="{FF2B5EF4-FFF2-40B4-BE49-F238E27FC236}">
                  <a16:creationId xmlns:a16="http://schemas.microsoft.com/office/drawing/2014/main" id="{6AEC26EF-76A9-441A-A7C2-02D4AB57CCEB}"/>
                </a:ext>
              </a:extLst>
            </p:cNvPr>
            <p:cNvGrpSpPr>
              <a:grpSpLocks/>
            </p:cNvGrpSpPr>
            <p:nvPr/>
          </p:nvGrpSpPr>
          <p:grpSpPr bwMode="auto">
            <a:xfrm>
              <a:off x="585" y="2595"/>
              <a:ext cx="28" cy="190"/>
              <a:chOff x="663" y="2621"/>
              <a:chExt cx="28" cy="190"/>
            </a:xfrm>
          </p:grpSpPr>
          <p:sp>
            <p:nvSpPr>
              <p:cNvPr id="3103" name="Line 180">
                <a:extLst>
                  <a:ext uri="{FF2B5EF4-FFF2-40B4-BE49-F238E27FC236}">
                    <a16:creationId xmlns:a16="http://schemas.microsoft.com/office/drawing/2014/main" id="{318ED29A-26A8-46A5-BB8D-DD8A9557B150}"/>
                  </a:ext>
                </a:extLst>
              </p:cNvPr>
              <p:cNvSpPr>
                <a:spLocks noChangeShapeType="1"/>
              </p:cNvSpPr>
              <p:nvPr/>
            </p:nvSpPr>
            <p:spPr bwMode="auto">
              <a:xfrm>
                <a:off x="676" y="2653"/>
                <a:ext cx="0" cy="158"/>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04" name="Oval 181">
                <a:extLst>
                  <a:ext uri="{FF2B5EF4-FFF2-40B4-BE49-F238E27FC236}">
                    <a16:creationId xmlns:a16="http://schemas.microsoft.com/office/drawing/2014/main" id="{40926EAF-CD81-4267-9505-F9108D411CB7}"/>
                  </a:ext>
                </a:extLst>
              </p:cNvPr>
              <p:cNvSpPr>
                <a:spLocks noChangeArrowheads="1"/>
              </p:cNvSpPr>
              <p:nvPr/>
            </p:nvSpPr>
            <p:spPr bwMode="auto">
              <a:xfrm>
                <a:off x="663" y="2621"/>
                <a:ext cx="28" cy="3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grpSp>
      <p:sp>
        <p:nvSpPr>
          <p:cNvPr id="3087" name="Text Box 188">
            <a:extLst>
              <a:ext uri="{FF2B5EF4-FFF2-40B4-BE49-F238E27FC236}">
                <a16:creationId xmlns:a16="http://schemas.microsoft.com/office/drawing/2014/main" id="{1D97A7CF-53A9-4BD5-8FB4-2DC9B883021D}"/>
              </a:ext>
            </a:extLst>
          </p:cNvPr>
          <p:cNvSpPr txBox="1">
            <a:spLocks noChangeArrowheads="1"/>
          </p:cNvSpPr>
          <p:nvPr/>
        </p:nvSpPr>
        <p:spPr bwMode="auto">
          <a:xfrm>
            <a:off x="744538" y="5548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nvGrpSpPr>
          <p:cNvPr id="3088" name="Group 196">
            <a:extLst>
              <a:ext uri="{FF2B5EF4-FFF2-40B4-BE49-F238E27FC236}">
                <a16:creationId xmlns:a16="http://schemas.microsoft.com/office/drawing/2014/main" id="{01FAAD68-E8F1-4FBC-80AF-44B197FF0760}"/>
              </a:ext>
            </a:extLst>
          </p:cNvPr>
          <p:cNvGrpSpPr>
            <a:grpSpLocks/>
          </p:cNvGrpSpPr>
          <p:nvPr/>
        </p:nvGrpSpPr>
        <p:grpSpPr bwMode="auto">
          <a:xfrm>
            <a:off x="188913" y="5168900"/>
            <a:ext cx="6408737" cy="1717675"/>
            <a:chOff x="119" y="3256"/>
            <a:chExt cx="4037" cy="1082"/>
          </a:xfrm>
        </p:grpSpPr>
        <p:sp>
          <p:nvSpPr>
            <p:cNvPr id="3089" name="Text Box 41">
              <a:extLst>
                <a:ext uri="{FF2B5EF4-FFF2-40B4-BE49-F238E27FC236}">
                  <a16:creationId xmlns:a16="http://schemas.microsoft.com/office/drawing/2014/main" id="{45179FE2-C05B-42A6-9218-C8E841D05FBB}"/>
                </a:ext>
              </a:extLst>
            </p:cNvPr>
            <p:cNvSpPr txBox="1">
              <a:spLocks noChangeArrowheads="1"/>
            </p:cNvSpPr>
            <p:nvPr/>
          </p:nvSpPr>
          <p:spPr bwMode="auto">
            <a:xfrm>
              <a:off x="1026" y="3800"/>
              <a:ext cx="2948"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Ein Kind stellt sich gerade mit den Hacken an die Wand. Das andere Kind legt einen Zettel oder Geldschein direkt vor die Füße des stehenden Kindes und hält die Hacken fest. </a:t>
              </a:r>
            </a:p>
            <a:p>
              <a:pPr eaLnBrk="1" hangingPunct="1"/>
              <a:r>
                <a:rPr lang="de-DE" altLang="de-DE" sz="1000"/>
                <a:t>Nun wird das stehende Kind aufgefordert, den Zettel aufzuheben. </a:t>
              </a:r>
            </a:p>
            <a:p>
              <a:pPr eaLnBrk="1" hangingPunct="1"/>
              <a:r>
                <a:rPr lang="de-DE" altLang="de-DE" sz="1000"/>
                <a:t>Das geht nicht. Warum?</a:t>
              </a:r>
              <a:endParaRPr lang="ru-RU" altLang="de-DE" sz="1000"/>
            </a:p>
          </p:txBody>
        </p:sp>
        <p:sp>
          <p:nvSpPr>
            <p:cNvPr id="3090" name="Text Box 144">
              <a:extLst>
                <a:ext uri="{FF2B5EF4-FFF2-40B4-BE49-F238E27FC236}">
                  <a16:creationId xmlns:a16="http://schemas.microsoft.com/office/drawing/2014/main" id="{44D8AFB1-73D9-4F1B-9A20-DB296C5869EE}"/>
                </a:ext>
              </a:extLst>
            </p:cNvPr>
            <p:cNvSpPr txBox="1">
              <a:spLocks noChangeArrowheads="1"/>
            </p:cNvSpPr>
            <p:nvPr/>
          </p:nvSpPr>
          <p:spPr bwMode="auto">
            <a:xfrm>
              <a:off x="1026" y="3256"/>
              <a:ext cx="1347" cy="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30000"/>
                </a:spcAft>
              </a:pPr>
              <a:r>
                <a:rPr lang="de-DE" altLang="de-DE" sz="1200" b="1"/>
                <a:t>Unerreichbarer Geldschein</a:t>
              </a:r>
            </a:p>
            <a:p>
              <a:pPr eaLnBrk="1" hangingPunct="1"/>
              <a:r>
                <a:rPr lang="de-DE" altLang="de-DE" sz="1000" u="sng"/>
                <a:t>Sucht euch </a:t>
              </a:r>
            </a:p>
            <a:p>
              <a:pPr eaLnBrk="1" hangingPunct="1"/>
              <a:r>
                <a:rPr lang="de-DE" altLang="de-DE" sz="1000"/>
                <a:t>eine leere Wand und</a:t>
              </a:r>
            </a:p>
            <a:p>
              <a:pPr eaLnBrk="1" hangingPunct="1"/>
              <a:r>
                <a:rPr lang="de-DE" altLang="de-DE" sz="1000"/>
                <a:t>einen Zettel oder Geldschein</a:t>
              </a:r>
            </a:p>
          </p:txBody>
        </p:sp>
        <p:sp>
          <p:nvSpPr>
            <p:cNvPr id="3091" name="Text Box 146">
              <a:extLst>
                <a:ext uri="{FF2B5EF4-FFF2-40B4-BE49-F238E27FC236}">
                  <a16:creationId xmlns:a16="http://schemas.microsoft.com/office/drawing/2014/main" id="{D2E9D0B2-0BF8-4A92-A477-385352CB0687}"/>
                </a:ext>
              </a:extLst>
            </p:cNvPr>
            <p:cNvSpPr txBox="1">
              <a:spLocks noChangeArrowheads="1"/>
            </p:cNvSpPr>
            <p:nvPr/>
          </p:nvSpPr>
          <p:spPr bwMode="auto">
            <a:xfrm>
              <a:off x="2251" y="3438"/>
              <a:ext cx="1905" cy="19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400"/>
                <a:t>Karte 3: Unerreichbarer Geldschein</a:t>
              </a:r>
            </a:p>
          </p:txBody>
        </p:sp>
        <p:grpSp>
          <p:nvGrpSpPr>
            <p:cNvPr id="3092" name="Group 194">
              <a:extLst>
                <a:ext uri="{FF2B5EF4-FFF2-40B4-BE49-F238E27FC236}">
                  <a16:creationId xmlns:a16="http://schemas.microsoft.com/office/drawing/2014/main" id="{B3C053DB-A7CA-4E3A-97F3-241324B653CD}"/>
                </a:ext>
              </a:extLst>
            </p:cNvPr>
            <p:cNvGrpSpPr>
              <a:grpSpLocks/>
            </p:cNvGrpSpPr>
            <p:nvPr/>
          </p:nvGrpSpPr>
          <p:grpSpPr bwMode="auto">
            <a:xfrm>
              <a:off x="119" y="3301"/>
              <a:ext cx="888" cy="953"/>
              <a:chOff x="119" y="3301"/>
              <a:chExt cx="888" cy="953"/>
            </a:xfrm>
          </p:grpSpPr>
          <p:pic>
            <p:nvPicPr>
              <p:cNvPr id="3093" name="Picture 189">
                <a:extLst>
                  <a:ext uri="{FF2B5EF4-FFF2-40B4-BE49-F238E27FC236}">
                    <a16:creationId xmlns:a16="http://schemas.microsoft.com/office/drawing/2014/main" id="{FC893155-BCD3-4D7D-BA7A-05D98D9783B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96" y="3301"/>
                <a:ext cx="511" cy="953"/>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pic>
          <p:sp>
            <p:nvSpPr>
              <p:cNvPr id="3094" name="Line 67">
                <a:extLst>
                  <a:ext uri="{FF2B5EF4-FFF2-40B4-BE49-F238E27FC236}">
                    <a16:creationId xmlns:a16="http://schemas.microsoft.com/office/drawing/2014/main" id="{CB0551B0-E6D9-48F7-9494-D77ABF85A344}"/>
                  </a:ext>
                </a:extLst>
              </p:cNvPr>
              <p:cNvSpPr>
                <a:spLocks noChangeShapeType="1"/>
              </p:cNvSpPr>
              <p:nvPr/>
            </p:nvSpPr>
            <p:spPr bwMode="auto">
              <a:xfrm flipV="1">
                <a:off x="670" y="4200"/>
                <a:ext cx="80" cy="2"/>
              </a:xfrm>
              <a:prstGeom prst="line">
                <a:avLst/>
              </a:prstGeom>
              <a:noFill/>
              <a:ln w="349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95" name="Text Box 68">
                <a:extLst>
                  <a:ext uri="{FF2B5EF4-FFF2-40B4-BE49-F238E27FC236}">
                    <a16:creationId xmlns:a16="http://schemas.microsoft.com/office/drawing/2014/main" id="{F8CCE200-5EE8-4049-BD0A-5E24F25A5E88}"/>
                  </a:ext>
                </a:extLst>
              </p:cNvPr>
              <p:cNvSpPr txBox="1">
                <a:spLocks noChangeArrowheads="1"/>
              </p:cNvSpPr>
              <p:nvPr/>
            </p:nvSpPr>
            <p:spPr bwMode="auto">
              <a:xfrm>
                <a:off x="119" y="3982"/>
                <a:ext cx="47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900"/>
                  <a:t>Geldschein</a:t>
                </a:r>
                <a:endParaRPr lang="ru-RU" altLang="de-DE" sz="900"/>
              </a:p>
            </p:txBody>
          </p:sp>
          <p:sp>
            <p:nvSpPr>
              <p:cNvPr id="3096" name="Line 69">
                <a:extLst>
                  <a:ext uri="{FF2B5EF4-FFF2-40B4-BE49-F238E27FC236}">
                    <a16:creationId xmlns:a16="http://schemas.microsoft.com/office/drawing/2014/main" id="{D9AD5E7F-F6C7-4B3D-A55D-CF2554EEB5ED}"/>
                  </a:ext>
                </a:extLst>
              </p:cNvPr>
              <p:cNvSpPr>
                <a:spLocks noChangeShapeType="1"/>
              </p:cNvSpPr>
              <p:nvPr/>
            </p:nvSpPr>
            <p:spPr bwMode="auto">
              <a:xfrm>
                <a:off x="555" y="4072"/>
                <a:ext cx="122" cy="1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97" name="Oval 18">
                <a:extLst>
                  <a:ext uri="{FF2B5EF4-FFF2-40B4-BE49-F238E27FC236}">
                    <a16:creationId xmlns:a16="http://schemas.microsoft.com/office/drawing/2014/main" id="{D24CD6C4-9987-4E9D-921F-9995253A2AC3}"/>
                  </a:ext>
                </a:extLst>
              </p:cNvPr>
              <p:cNvSpPr>
                <a:spLocks noChangeArrowheads="1"/>
              </p:cNvSpPr>
              <p:nvPr/>
            </p:nvSpPr>
            <p:spPr bwMode="auto">
              <a:xfrm>
                <a:off x="790" y="3758"/>
                <a:ext cx="41" cy="45"/>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3098" name="Line 28">
                <a:extLst>
                  <a:ext uri="{FF2B5EF4-FFF2-40B4-BE49-F238E27FC236}">
                    <a16:creationId xmlns:a16="http://schemas.microsoft.com/office/drawing/2014/main" id="{63C45CED-DE3E-48A0-9E4A-36AE8BED62FE}"/>
                  </a:ext>
                </a:extLst>
              </p:cNvPr>
              <p:cNvSpPr>
                <a:spLocks noChangeShapeType="1"/>
              </p:cNvSpPr>
              <p:nvPr/>
            </p:nvSpPr>
            <p:spPr bwMode="auto">
              <a:xfrm flipH="1">
                <a:off x="804" y="3810"/>
                <a:ext cx="7" cy="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99" name="Oval 190">
                <a:extLst>
                  <a:ext uri="{FF2B5EF4-FFF2-40B4-BE49-F238E27FC236}">
                    <a16:creationId xmlns:a16="http://schemas.microsoft.com/office/drawing/2014/main" id="{2651E8FB-7F1D-4CF5-8E97-8C0DADD3E981}"/>
                  </a:ext>
                </a:extLst>
              </p:cNvPr>
              <p:cNvSpPr>
                <a:spLocks noChangeArrowheads="1"/>
              </p:cNvSpPr>
              <p:nvPr/>
            </p:nvSpPr>
            <p:spPr bwMode="auto">
              <a:xfrm>
                <a:off x="717" y="3780"/>
                <a:ext cx="45" cy="45"/>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3100" name="Line 191">
                <a:extLst>
                  <a:ext uri="{FF2B5EF4-FFF2-40B4-BE49-F238E27FC236}">
                    <a16:creationId xmlns:a16="http://schemas.microsoft.com/office/drawing/2014/main" id="{6BD42F1C-174E-479A-AF6C-B08B52AF8367}"/>
                  </a:ext>
                </a:extLst>
              </p:cNvPr>
              <p:cNvSpPr>
                <a:spLocks noChangeShapeType="1"/>
              </p:cNvSpPr>
              <p:nvPr/>
            </p:nvSpPr>
            <p:spPr bwMode="auto">
              <a:xfrm flipH="1">
                <a:off x="736" y="3845"/>
                <a:ext cx="1" cy="348"/>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42">
            <a:extLst>
              <a:ext uri="{FF2B5EF4-FFF2-40B4-BE49-F238E27FC236}">
                <a16:creationId xmlns:a16="http://schemas.microsoft.com/office/drawing/2014/main" id="{E58A9506-BA1F-47CC-B1B6-DC71DF5FB527}"/>
              </a:ext>
            </a:extLst>
          </p:cNvPr>
          <p:cNvSpPr>
            <a:spLocks noChangeShapeType="1"/>
          </p:cNvSpPr>
          <p:nvPr/>
        </p:nvSpPr>
        <p:spPr bwMode="auto">
          <a:xfrm>
            <a:off x="0" y="28575"/>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9" name="Line 44">
            <a:extLst>
              <a:ext uri="{FF2B5EF4-FFF2-40B4-BE49-F238E27FC236}">
                <a16:creationId xmlns:a16="http://schemas.microsoft.com/office/drawing/2014/main" id="{E6AD336B-6ACA-432B-B81B-C10D82097A41}"/>
              </a:ext>
            </a:extLst>
          </p:cNvPr>
          <p:cNvSpPr>
            <a:spLocks noChangeShapeType="1"/>
          </p:cNvSpPr>
          <p:nvPr/>
        </p:nvSpPr>
        <p:spPr bwMode="auto">
          <a:xfrm>
            <a:off x="0" y="2144713"/>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4100" name="Group 89">
            <a:extLst>
              <a:ext uri="{FF2B5EF4-FFF2-40B4-BE49-F238E27FC236}">
                <a16:creationId xmlns:a16="http://schemas.microsoft.com/office/drawing/2014/main" id="{767900E2-1790-4EBB-8A79-5CF272C0D607}"/>
              </a:ext>
            </a:extLst>
          </p:cNvPr>
          <p:cNvGrpSpPr>
            <a:grpSpLocks/>
          </p:cNvGrpSpPr>
          <p:nvPr/>
        </p:nvGrpSpPr>
        <p:grpSpPr bwMode="auto">
          <a:xfrm>
            <a:off x="549275" y="0"/>
            <a:ext cx="5746750" cy="2151063"/>
            <a:chOff x="346" y="0"/>
            <a:chExt cx="3620" cy="1355"/>
          </a:xfrm>
        </p:grpSpPr>
        <p:grpSp>
          <p:nvGrpSpPr>
            <p:cNvPr id="4134" name="Group 28">
              <a:extLst>
                <a:ext uri="{FF2B5EF4-FFF2-40B4-BE49-F238E27FC236}">
                  <a16:creationId xmlns:a16="http://schemas.microsoft.com/office/drawing/2014/main" id="{D7E4E5D3-02D6-4FBA-9049-38BF16B52916}"/>
                </a:ext>
              </a:extLst>
            </p:cNvPr>
            <p:cNvGrpSpPr>
              <a:grpSpLocks/>
            </p:cNvGrpSpPr>
            <p:nvPr/>
          </p:nvGrpSpPr>
          <p:grpSpPr bwMode="auto">
            <a:xfrm>
              <a:off x="410" y="38"/>
              <a:ext cx="740" cy="567"/>
              <a:chOff x="1570" y="3833"/>
              <a:chExt cx="1089" cy="726"/>
            </a:xfrm>
          </p:grpSpPr>
          <p:pic>
            <p:nvPicPr>
              <p:cNvPr id="4138" name="Picture 29">
                <a:extLst>
                  <a:ext uri="{FF2B5EF4-FFF2-40B4-BE49-F238E27FC236}">
                    <a16:creationId xmlns:a16="http://schemas.microsoft.com/office/drawing/2014/main" id="{3386BB7D-DA76-46EB-8131-307027750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 y="3833"/>
                <a:ext cx="1089" cy="726"/>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4139" name="Rectangle 30">
                <a:extLst>
                  <a:ext uri="{FF2B5EF4-FFF2-40B4-BE49-F238E27FC236}">
                    <a16:creationId xmlns:a16="http://schemas.microsoft.com/office/drawing/2014/main" id="{1D13ED38-0420-4F0C-BB91-34BD4C419877}"/>
                  </a:ext>
                </a:extLst>
              </p:cNvPr>
              <p:cNvSpPr>
                <a:spLocks noChangeArrowheads="1"/>
              </p:cNvSpPr>
              <p:nvPr/>
            </p:nvSpPr>
            <p:spPr bwMode="auto">
              <a:xfrm>
                <a:off x="1933" y="4150"/>
                <a:ext cx="136" cy="10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4140" name="Rectangle 31">
                <a:extLst>
                  <a:ext uri="{FF2B5EF4-FFF2-40B4-BE49-F238E27FC236}">
                    <a16:creationId xmlns:a16="http://schemas.microsoft.com/office/drawing/2014/main" id="{F95AFB2D-C911-4DB8-AEFA-86B61007B296}"/>
                  </a:ext>
                </a:extLst>
              </p:cNvPr>
              <p:cNvSpPr>
                <a:spLocks noChangeArrowheads="1"/>
              </p:cNvSpPr>
              <p:nvPr/>
            </p:nvSpPr>
            <p:spPr bwMode="auto">
              <a:xfrm>
                <a:off x="2141" y="4350"/>
                <a:ext cx="136" cy="10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4141" name="Oval 32">
                <a:extLst>
                  <a:ext uri="{FF2B5EF4-FFF2-40B4-BE49-F238E27FC236}">
                    <a16:creationId xmlns:a16="http://schemas.microsoft.com/office/drawing/2014/main" id="{703EAEB8-DC87-47F2-B760-5A43DE51D634}"/>
                  </a:ext>
                </a:extLst>
              </p:cNvPr>
              <p:cNvSpPr>
                <a:spLocks noChangeArrowheads="1"/>
              </p:cNvSpPr>
              <p:nvPr/>
            </p:nvSpPr>
            <p:spPr bwMode="auto">
              <a:xfrm>
                <a:off x="2205" y="4286"/>
                <a:ext cx="46" cy="46"/>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4142" name="Line 33">
                <a:extLst>
                  <a:ext uri="{FF2B5EF4-FFF2-40B4-BE49-F238E27FC236}">
                    <a16:creationId xmlns:a16="http://schemas.microsoft.com/office/drawing/2014/main" id="{434E127D-98EF-43C6-A6DA-E62BCAC5448D}"/>
                  </a:ext>
                </a:extLst>
              </p:cNvPr>
              <p:cNvSpPr>
                <a:spLocks noChangeShapeType="1"/>
              </p:cNvSpPr>
              <p:nvPr/>
            </p:nvSpPr>
            <p:spPr bwMode="auto">
              <a:xfrm>
                <a:off x="2226" y="4332"/>
                <a:ext cx="3" cy="99"/>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4143" name="Group 34">
                <a:extLst>
                  <a:ext uri="{FF2B5EF4-FFF2-40B4-BE49-F238E27FC236}">
                    <a16:creationId xmlns:a16="http://schemas.microsoft.com/office/drawing/2014/main" id="{8A01F7C1-4D95-4672-803F-D41398571775}"/>
                  </a:ext>
                </a:extLst>
              </p:cNvPr>
              <p:cNvGrpSpPr>
                <a:grpSpLocks/>
              </p:cNvGrpSpPr>
              <p:nvPr/>
            </p:nvGrpSpPr>
            <p:grpSpPr bwMode="auto">
              <a:xfrm>
                <a:off x="1966" y="4071"/>
                <a:ext cx="46" cy="198"/>
                <a:chOff x="1959" y="4059"/>
                <a:chExt cx="46" cy="198"/>
              </a:xfrm>
            </p:grpSpPr>
            <p:sp>
              <p:nvSpPr>
                <p:cNvPr id="4144" name="Line 35">
                  <a:extLst>
                    <a:ext uri="{FF2B5EF4-FFF2-40B4-BE49-F238E27FC236}">
                      <a16:creationId xmlns:a16="http://schemas.microsoft.com/office/drawing/2014/main" id="{1513F263-5F28-44AF-8379-82F3343782EA}"/>
                    </a:ext>
                  </a:extLst>
                </p:cNvPr>
                <p:cNvSpPr>
                  <a:spLocks noChangeShapeType="1"/>
                </p:cNvSpPr>
                <p:nvPr/>
              </p:nvSpPr>
              <p:spPr bwMode="auto">
                <a:xfrm>
                  <a:off x="1979" y="4105"/>
                  <a:ext cx="4" cy="152"/>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45" name="Oval 36">
                  <a:extLst>
                    <a:ext uri="{FF2B5EF4-FFF2-40B4-BE49-F238E27FC236}">
                      <a16:creationId xmlns:a16="http://schemas.microsoft.com/office/drawing/2014/main" id="{A60C2925-0615-42DF-9961-1E73281C2F45}"/>
                    </a:ext>
                  </a:extLst>
                </p:cNvPr>
                <p:cNvSpPr>
                  <a:spLocks noChangeArrowheads="1"/>
                </p:cNvSpPr>
                <p:nvPr/>
              </p:nvSpPr>
              <p:spPr bwMode="auto">
                <a:xfrm>
                  <a:off x="1959" y="4059"/>
                  <a:ext cx="46" cy="46"/>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grpSp>
        <p:sp>
          <p:nvSpPr>
            <p:cNvPr id="4135" name="Text Box 39">
              <a:extLst>
                <a:ext uri="{FF2B5EF4-FFF2-40B4-BE49-F238E27FC236}">
                  <a16:creationId xmlns:a16="http://schemas.microsoft.com/office/drawing/2014/main" id="{B3F01D41-1DE8-4033-BA94-DEC5AB8372F6}"/>
                </a:ext>
              </a:extLst>
            </p:cNvPr>
            <p:cNvSpPr txBox="1">
              <a:spLocks noChangeArrowheads="1"/>
            </p:cNvSpPr>
            <p:nvPr/>
          </p:nvSpPr>
          <p:spPr bwMode="auto">
            <a:xfrm>
              <a:off x="346" y="625"/>
              <a:ext cx="3583" cy="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dirty="0"/>
                <a:t>Schraubt den Besenstiel ab und legt ihn auf eure beiden Zeigefinger.</a:t>
              </a:r>
            </a:p>
            <a:p>
              <a:pPr eaLnBrk="1" hangingPunct="1"/>
              <a:r>
                <a:rPr lang="de-DE" altLang="de-DE" sz="1000" dirty="0"/>
                <a:t>Schiebt nun die Finger so zusammen, dass die Finger sich berühren, der Besenstiel aber trotzdem auf euren Fingern liegen bleibt. Das gelingt nur, wenn der Schwerpunkt des Besenstiels und sein Aufstandspunkt zusammenfallen.</a:t>
              </a:r>
            </a:p>
            <a:p>
              <a:pPr eaLnBrk="1" hangingPunct="1"/>
              <a:r>
                <a:rPr lang="de-DE" altLang="de-DE" sz="1000" dirty="0"/>
                <a:t>Merkt euch den Aufstandspunkt.</a:t>
              </a:r>
            </a:p>
            <a:p>
              <a:pPr eaLnBrk="1" hangingPunct="1"/>
              <a:r>
                <a:rPr lang="de-DE" altLang="de-DE" sz="1000" dirty="0"/>
                <a:t>Schraubt nun die beiden Teile des Besens wieder zusammen und wiederholt den Versuch.</a:t>
              </a:r>
            </a:p>
            <a:p>
              <a:pPr eaLnBrk="1" hangingPunct="1"/>
              <a:r>
                <a:rPr lang="de-DE" altLang="de-DE" sz="1000" dirty="0"/>
                <a:t>Wo befindet sich der Aufstandspunkt  jetzt</a:t>
              </a:r>
              <a:r>
                <a:rPr lang="de-DE" altLang="de-DE" sz="900" dirty="0"/>
                <a:t>?</a:t>
              </a:r>
              <a:endParaRPr lang="ru-RU" altLang="de-DE" sz="900" dirty="0"/>
            </a:p>
          </p:txBody>
        </p:sp>
        <p:sp>
          <p:nvSpPr>
            <p:cNvPr id="4136" name="Text Box 43">
              <a:extLst>
                <a:ext uri="{FF2B5EF4-FFF2-40B4-BE49-F238E27FC236}">
                  <a16:creationId xmlns:a16="http://schemas.microsoft.com/office/drawing/2014/main" id="{EF28DE89-222D-48D6-B356-DF201FF3E4D2}"/>
                </a:ext>
              </a:extLst>
            </p:cNvPr>
            <p:cNvSpPr txBox="1">
              <a:spLocks noChangeArrowheads="1"/>
            </p:cNvSpPr>
            <p:nvPr/>
          </p:nvSpPr>
          <p:spPr bwMode="auto">
            <a:xfrm>
              <a:off x="1207" y="0"/>
              <a:ext cx="995" cy="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30000"/>
                </a:spcAft>
              </a:pPr>
              <a:r>
                <a:rPr lang="de-DE" altLang="de-DE" sz="1200" b="1"/>
                <a:t>Besenschwerpunkt</a:t>
              </a:r>
            </a:p>
            <a:p>
              <a:pPr eaLnBrk="1" hangingPunct="1"/>
              <a:r>
                <a:rPr lang="de-DE" altLang="de-DE" sz="1000" u="sng"/>
                <a:t>Ihr braucht</a:t>
              </a:r>
              <a:r>
                <a:rPr lang="de-DE" altLang="de-DE" sz="1000"/>
                <a:t>:</a:t>
              </a:r>
            </a:p>
            <a:p>
              <a:pPr eaLnBrk="1" hangingPunct="1"/>
              <a:r>
                <a:rPr lang="de-DE" altLang="de-DE" sz="1000"/>
                <a:t>1 Besen</a:t>
              </a:r>
            </a:p>
          </p:txBody>
        </p:sp>
        <p:sp>
          <p:nvSpPr>
            <p:cNvPr id="4137" name="Text Box 45">
              <a:extLst>
                <a:ext uri="{FF2B5EF4-FFF2-40B4-BE49-F238E27FC236}">
                  <a16:creationId xmlns:a16="http://schemas.microsoft.com/office/drawing/2014/main" id="{C894C579-9955-469D-BE88-36F45E98CF7B}"/>
                </a:ext>
              </a:extLst>
            </p:cNvPr>
            <p:cNvSpPr txBox="1">
              <a:spLocks noChangeArrowheads="1"/>
            </p:cNvSpPr>
            <p:nvPr/>
          </p:nvSpPr>
          <p:spPr bwMode="auto">
            <a:xfrm>
              <a:off x="2478" y="172"/>
              <a:ext cx="1488" cy="19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400"/>
                <a:t>Karte 5: Besenschwerpunkt</a:t>
              </a:r>
            </a:p>
          </p:txBody>
        </p:sp>
      </p:grpSp>
      <p:sp>
        <p:nvSpPr>
          <p:cNvPr id="4101" name="Line 50">
            <a:extLst>
              <a:ext uri="{FF2B5EF4-FFF2-40B4-BE49-F238E27FC236}">
                <a16:creationId xmlns:a16="http://schemas.microsoft.com/office/drawing/2014/main" id="{14EEBF49-7DBE-46BD-B6DA-D16A60F7592B}"/>
              </a:ext>
            </a:extLst>
          </p:cNvPr>
          <p:cNvSpPr>
            <a:spLocks noChangeShapeType="1"/>
          </p:cNvSpPr>
          <p:nvPr/>
        </p:nvSpPr>
        <p:spPr bwMode="auto">
          <a:xfrm>
            <a:off x="0" y="4016375"/>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4102" name="Group 91">
            <a:extLst>
              <a:ext uri="{FF2B5EF4-FFF2-40B4-BE49-F238E27FC236}">
                <a16:creationId xmlns:a16="http://schemas.microsoft.com/office/drawing/2014/main" id="{624450C2-48F2-40F8-92AA-0812ED78BDAF}"/>
              </a:ext>
            </a:extLst>
          </p:cNvPr>
          <p:cNvGrpSpPr>
            <a:grpSpLocks/>
          </p:cNvGrpSpPr>
          <p:nvPr/>
        </p:nvGrpSpPr>
        <p:grpSpPr bwMode="auto">
          <a:xfrm>
            <a:off x="549275" y="4016375"/>
            <a:ext cx="5975350" cy="2176463"/>
            <a:chOff x="346" y="2576"/>
            <a:chExt cx="3764" cy="1371"/>
          </a:xfrm>
        </p:grpSpPr>
        <p:grpSp>
          <p:nvGrpSpPr>
            <p:cNvPr id="4128" name="Group 90">
              <a:extLst>
                <a:ext uri="{FF2B5EF4-FFF2-40B4-BE49-F238E27FC236}">
                  <a16:creationId xmlns:a16="http://schemas.microsoft.com/office/drawing/2014/main" id="{65AD118A-4F57-43FD-A0FA-C62E609031DF}"/>
                </a:ext>
              </a:extLst>
            </p:cNvPr>
            <p:cNvGrpSpPr>
              <a:grpSpLocks/>
            </p:cNvGrpSpPr>
            <p:nvPr/>
          </p:nvGrpSpPr>
          <p:grpSpPr bwMode="auto">
            <a:xfrm>
              <a:off x="346" y="2622"/>
              <a:ext cx="499" cy="688"/>
              <a:chOff x="346" y="2622"/>
              <a:chExt cx="499" cy="688"/>
            </a:xfrm>
          </p:grpSpPr>
          <p:pic>
            <p:nvPicPr>
              <p:cNvPr id="4132" name="Picture 13">
                <a:extLst>
                  <a:ext uri="{FF2B5EF4-FFF2-40B4-BE49-F238E27FC236}">
                    <a16:creationId xmlns:a16="http://schemas.microsoft.com/office/drawing/2014/main" id="{DC5D83E0-5F49-4029-8F95-CEE2F6D71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 y="2622"/>
                <a:ext cx="499" cy="688"/>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4133" name="Oval 14">
                <a:extLst>
                  <a:ext uri="{FF2B5EF4-FFF2-40B4-BE49-F238E27FC236}">
                    <a16:creationId xmlns:a16="http://schemas.microsoft.com/office/drawing/2014/main" id="{BFA2EFAC-DBC7-466E-B3EE-71F18A9ED275}"/>
                  </a:ext>
                </a:extLst>
              </p:cNvPr>
              <p:cNvSpPr>
                <a:spLocks noChangeArrowheads="1"/>
              </p:cNvSpPr>
              <p:nvPr/>
            </p:nvSpPr>
            <p:spPr bwMode="auto">
              <a:xfrm>
                <a:off x="527" y="2984"/>
                <a:ext cx="27" cy="33"/>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sp>
          <p:nvSpPr>
            <p:cNvPr id="4129" name="Text Box 15">
              <a:extLst>
                <a:ext uri="{FF2B5EF4-FFF2-40B4-BE49-F238E27FC236}">
                  <a16:creationId xmlns:a16="http://schemas.microsoft.com/office/drawing/2014/main" id="{EA801E8D-4CAE-43EC-9C96-760DFEB543A2}"/>
                </a:ext>
              </a:extLst>
            </p:cNvPr>
            <p:cNvSpPr txBox="1">
              <a:spLocks noChangeArrowheads="1"/>
            </p:cNvSpPr>
            <p:nvPr/>
          </p:nvSpPr>
          <p:spPr bwMode="auto">
            <a:xfrm>
              <a:off x="346" y="3313"/>
              <a:ext cx="3764"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Wickelt den Draht fest um den Bleistift. Dabei muss ein längeres Stück überstehen - wie auf dem Bild.</a:t>
              </a:r>
            </a:p>
            <a:p>
              <a:pPr eaLnBrk="1" hangingPunct="1"/>
              <a:r>
                <a:rPr lang="de-DE" altLang="de-DE" sz="1000"/>
                <a:t>Hängt nun die Wäscheklammer an das lange Drahtende und setzt die Bleistiftspitze auf euren Zeigefinger. Er kann stehen. Warum?</a:t>
              </a:r>
            </a:p>
            <a:p>
              <a:pPr eaLnBrk="1" hangingPunct="1"/>
              <a:r>
                <a:rPr lang="de-DE" altLang="de-DE" sz="1000"/>
                <a:t>Durch die Wäscheklammer habt ihr den Schwerpunkt der gesamten Anordnung nach unten verschoben. Der Schwerpunkt liegt jetzt unter dem Aufstandpunkt</a:t>
              </a:r>
            </a:p>
            <a:p>
              <a:pPr eaLnBrk="1" hangingPunct="1"/>
              <a:r>
                <a:rPr lang="de-DE" altLang="de-DE" sz="1000"/>
                <a:t>Ihr könnt den Bleistift auch schräg aufstellen. Dann müsst ihr nur den Draht etwas verbiegen.</a:t>
              </a:r>
            </a:p>
          </p:txBody>
        </p:sp>
        <p:sp>
          <p:nvSpPr>
            <p:cNvPr id="4130" name="Text Box 51">
              <a:extLst>
                <a:ext uri="{FF2B5EF4-FFF2-40B4-BE49-F238E27FC236}">
                  <a16:creationId xmlns:a16="http://schemas.microsoft.com/office/drawing/2014/main" id="{3D6BBCF8-7C2C-4ED1-97D0-7852432EF328}"/>
                </a:ext>
              </a:extLst>
            </p:cNvPr>
            <p:cNvSpPr txBox="1">
              <a:spLocks noChangeArrowheads="1"/>
            </p:cNvSpPr>
            <p:nvPr/>
          </p:nvSpPr>
          <p:spPr bwMode="auto">
            <a:xfrm>
              <a:off x="890" y="2576"/>
              <a:ext cx="1034" cy="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30000"/>
                </a:spcAft>
              </a:pPr>
              <a:r>
                <a:rPr lang="de-DE" altLang="de-DE" sz="1200" b="1"/>
                <a:t>Bleistift-Spitzentanz</a:t>
              </a:r>
            </a:p>
            <a:p>
              <a:pPr eaLnBrk="1" hangingPunct="1"/>
              <a:r>
                <a:rPr lang="de-DE" altLang="de-DE" sz="1000" u="sng"/>
                <a:t>Ihr braucht</a:t>
              </a:r>
              <a:r>
                <a:rPr lang="de-DE" altLang="de-DE" sz="1000"/>
                <a:t>:</a:t>
              </a:r>
            </a:p>
            <a:p>
              <a:pPr eaLnBrk="1" hangingPunct="1"/>
              <a:r>
                <a:rPr lang="de-DE" altLang="de-DE" sz="1000"/>
                <a:t>2 Bleistifte</a:t>
              </a:r>
            </a:p>
            <a:p>
              <a:pPr eaLnBrk="1" hangingPunct="1"/>
              <a:r>
                <a:rPr lang="de-DE" altLang="de-DE" sz="1000"/>
                <a:t>2 Drähte – 40 cm lang</a:t>
              </a:r>
            </a:p>
            <a:p>
              <a:pPr eaLnBrk="1" hangingPunct="1"/>
              <a:r>
                <a:rPr lang="de-DE" altLang="de-DE" sz="1000"/>
                <a:t>2 Wäscheklammern</a:t>
              </a:r>
            </a:p>
          </p:txBody>
        </p:sp>
        <p:sp>
          <p:nvSpPr>
            <p:cNvPr id="4131" name="Text Box 52">
              <a:extLst>
                <a:ext uri="{FF2B5EF4-FFF2-40B4-BE49-F238E27FC236}">
                  <a16:creationId xmlns:a16="http://schemas.microsoft.com/office/drawing/2014/main" id="{198D2A69-533B-44D9-8503-15D654F237E8}"/>
                </a:ext>
              </a:extLst>
            </p:cNvPr>
            <p:cNvSpPr txBox="1">
              <a:spLocks noChangeArrowheads="1"/>
            </p:cNvSpPr>
            <p:nvPr/>
          </p:nvSpPr>
          <p:spPr bwMode="auto">
            <a:xfrm>
              <a:off x="2432" y="2803"/>
              <a:ext cx="1532" cy="19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400"/>
                <a:t>Karte 7e: Bleistiftspitzentanz</a:t>
              </a:r>
            </a:p>
          </p:txBody>
        </p:sp>
      </p:grpSp>
      <p:sp>
        <p:nvSpPr>
          <p:cNvPr id="4103" name="Line 58">
            <a:extLst>
              <a:ext uri="{FF2B5EF4-FFF2-40B4-BE49-F238E27FC236}">
                <a16:creationId xmlns:a16="http://schemas.microsoft.com/office/drawing/2014/main" id="{B4465AFC-B6DB-4676-8C6A-732FCA95DCD3}"/>
              </a:ext>
            </a:extLst>
          </p:cNvPr>
          <p:cNvSpPr>
            <a:spLocks noChangeShapeType="1"/>
          </p:cNvSpPr>
          <p:nvPr/>
        </p:nvSpPr>
        <p:spPr bwMode="auto">
          <a:xfrm>
            <a:off x="0" y="6248400"/>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4104" name="Group 92">
            <a:extLst>
              <a:ext uri="{FF2B5EF4-FFF2-40B4-BE49-F238E27FC236}">
                <a16:creationId xmlns:a16="http://schemas.microsoft.com/office/drawing/2014/main" id="{18B9180C-8C9C-460D-AE58-40B6DB8DC5BA}"/>
              </a:ext>
            </a:extLst>
          </p:cNvPr>
          <p:cNvGrpSpPr>
            <a:grpSpLocks/>
          </p:cNvGrpSpPr>
          <p:nvPr/>
        </p:nvGrpSpPr>
        <p:grpSpPr bwMode="auto">
          <a:xfrm>
            <a:off x="549275" y="6248400"/>
            <a:ext cx="6048375" cy="1836738"/>
            <a:chOff x="346" y="3936"/>
            <a:chExt cx="3810" cy="1157"/>
          </a:xfrm>
        </p:grpSpPr>
        <p:sp>
          <p:nvSpPr>
            <p:cNvPr id="4120" name="Text Box 5">
              <a:extLst>
                <a:ext uri="{FF2B5EF4-FFF2-40B4-BE49-F238E27FC236}">
                  <a16:creationId xmlns:a16="http://schemas.microsoft.com/office/drawing/2014/main" id="{42B29EE8-8FED-4253-A55F-819062D2CF78}"/>
                </a:ext>
              </a:extLst>
            </p:cNvPr>
            <p:cNvSpPr txBox="1">
              <a:spLocks noChangeArrowheads="1"/>
            </p:cNvSpPr>
            <p:nvPr/>
          </p:nvSpPr>
          <p:spPr bwMode="auto">
            <a:xfrm>
              <a:off x="346" y="4526"/>
              <a:ext cx="3810" cy="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Steckt die Münze in die Zinken eurer Kuchengabeln und versucht sie mithilfe der beiden Kuchengabeln so auf dem Glasrand auszubalancieren, dass sie auf dem Glasrand liegen bleibt.</a:t>
              </a:r>
            </a:p>
            <a:p>
              <a:pPr eaLnBrk="1" hangingPunct="1">
                <a:spcBef>
                  <a:spcPct val="30000"/>
                </a:spcBef>
              </a:pPr>
              <a:r>
                <a:rPr lang="de-DE" altLang="de-DE" sz="1000" u="sng"/>
                <a:t>Hinweis</a:t>
              </a:r>
              <a:r>
                <a:rPr lang="de-DE" altLang="de-DE" sz="1000"/>
                <a:t>: Fasst die Gabel möglichst in der Nähe der Zinken an.</a:t>
              </a:r>
            </a:p>
            <a:p>
              <a:pPr eaLnBrk="1" hangingPunct="1"/>
              <a:r>
                <a:rPr lang="de-DE" altLang="de-DE" sz="1000" u="sng"/>
                <a:t>Denkt daran</a:t>
              </a:r>
              <a:r>
                <a:rPr lang="de-DE" altLang="de-DE" sz="1000"/>
                <a:t>: Die Münze und die beiden Kuchengabeln haben einen gemeinsamen Schwerpunkt und der sollte mit dem Aufstandpunkt zusammenfallen.</a:t>
              </a:r>
              <a:endParaRPr lang="ru-RU" altLang="de-DE" sz="1000"/>
            </a:p>
          </p:txBody>
        </p:sp>
        <p:grpSp>
          <p:nvGrpSpPr>
            <p:cNvPr id="4121" name="Group 53">
              <a:extLst>
                <a:ext uri="{FF2B5EF4-FFF2-40B4-BE49-F238E27FC236}">
                  <a16:creationId xmlns:a16="http://schemas.microsoft.com/office/drawing/2014/main" id="{1464DA32-DE91-43ED-BC96-2AB62FC57573}"/>
                </a:ext>
              </a:extLst>
            </p:cNvPr>
            <p:cNvGrpSpPr>
              <a:grpSpLocks/>
            </p:cNvGrpSpPr>
            <p:nvPr/>
          </p:nvGrpSpPr>
          <p:grpSpPr bwMode="auto">
            <a:xfrm>
              <a:off x="359" y="4005"/>
              <a:ext cx="622" cy="521"/>
              <a:chOff x="1752" y="2426"/>
              <a:chExt cx="998" cy="770"/>
            </a:xfrm>
          </p:grpSpPr>
          <p:pic>
            <p:nvPicPr>
              <p:cNvPr id="4124" name="Picture 54">
                <a:extLst>
                  <a:ext uri="{FF2B5EF4-FFF2-40B4-BE49-F238E27FC236}">
                    <a16:creationId xmlns:a16="http://schemas.microsoft.com/office/drawing/2014/main" id="{F97C65C1-4E9D-4C95-9090-0C74BD64855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752" y="2426"/>
                <a:ext cx="998" cy="77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grpSp>
            <p:nvGrpSpPr>
              <p:cNvPr id="4125" name="Group 55">
                <a:extLst>
                  <a:ext uri="{FF2B5EF4-FFF2-40B4-BE49-F238E27FC236}">
                    <a16:creationId xmlns:a16="http://schemas.microsoft.com/office/drawing/2014/main" id="{FC72F042-2F82-4EC8-8FBE-A49AE7A67E90}"/>
                  </a:ext>
                </a:extLst>
              </p:cNvPr>
              <p:cNvGrpSpPr>
                <a:grpSpLocks/>
              </p:cNvGrpSpPr>
              <p:nvPr/>
            </p:nvGrpSpPr>
            <p:grpSpPr bwMode="auto">
              <a:xfrm>
                <a:off x="2277" y="2656"/>
                <a:ext cx="46" cy="277"/>
                <a:chOff x="2341" y="2880"/>
                <a:chExt cx="46" cy="277"/>
              </a:xfrm>
            </p:grpSpPr>
            <p:sp>
              <p:nvSpPr>
                <p:cNvPr id="4126" name="Oval 56">
                  <a:extLst>
                    <a:ext uri="{FF2B5EF4-FFF2-40B4-BE49-F238E27FC236}">
                      <a16:creationId xmlns:a16="http://schemas.microsoft.com/office/drawing/2014/main" id="{B564BCE7-70EB-4EC0-B584-B8962A149772}"/>
                    </a:ext>
                  </a:extLst>
                </p:cNvPr>
                <p:cNvSpPr>
                  <a:spLocks noChangeArrowheads="1"/>
                </p:cNvSpPr>
                <p:nvPr/>
              </p:nvSpPr>
              <p:spPr bwMode="auto">
                <a:xfrm>
                  <a:off x="2341" y="2880"/>
                  <a:ext cx="46" cy="46"/>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4127" name="Line 57">
                  <a:extLst>
                    <a:ext uri="{FF2B5EF4-FFF2-40B4-BE49-F238E27FC236}">
                      <a16:creationId xmlns:a16="http://schemas.microsoft.com/office/drawing/2014/main" id="{8AA3B27F-3C2A-4C1E-8A53-7231CE2D5ED3}"/>
                    </a:ext>
                  </a:extLst>
                </p:cNvPr>
                <p:cNvSpPr>
                  <a:spLocks noChangeShapeType="1"/>
                </p:cNvSpPr>
                <p:nvPr/>
              </p:nvSpPr>
              <p:spPr bwMode="auto">
                <a:xfrm flipH="1">
                  <a:off x="2363" y="2933"/>
                  <a:ext cx="3" cy="224"/>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4122" name="Text Box 59">
              <a:extLst>
                <a:ext uri="{FF2B5EF4-FFF2-40B4-BE49-F238E27FC236}">
                  <a16:creationId xmlns:a16="http://schemas.microsoft.com/office/drawing/2014/main" id="{61DC080F-858E-4781-A72E-4288DA4C910C}"/>
                </a:ext>
              </a:extLst>
            </p:cNvPr>
            <p:cNvSpPr txBox="1">
              <a:spLocks noChangeArrowheads="1"/>
            </p:cNvSpPr>
            <p:nvPr/>
          </p:nvSpPr>
          <p:spPr bwMode="auto">
            <a:xfrm>
              <a:off x="1072" y="3936"/>
              <a:ext cx="1008" cy="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30000"/>
                </a:spcAft>
              </a:pPr>
              <a:r>
                <a:rPr lang="de-DE" altLang="de-DE" sz="1200" b="1"/>
                <a:t>Münze am Abgrund</a:t>
              </a:r>
            </a:p>
            <a:p>
              <a:pPr eaLnBrk="1" hangingPunct="1"/>
              <a:r>
                <a:rPr lang="de-DE" altLang="de-DE" sz="1000" u="sng"/>
                <a:t>Ihr braucht</a:t>
              </a:r>
              <a:r>
                <a:rPr lang="de-DE" altLang="de-DE" sz="1000"/>
                <a:t>:</a:t>
              </a:r>
            </a:p>
            <a:p>
              <a:pPr eaLnBrk="1" hangingPunct="1"/>
              <a:r>
                <a:rPr lang="de-DE" altLang="de-DE" sz="1000"/>
                <a:t>2 Kuchengabeln</a:t>
              </a:r>
            </a:p>
            <a:p>
              <a:pPr eaLnBrk="1" hangingPunct="1"/>
              <a:r>
                <a:rPr lang="de-DE" altLang="de-DE" sz="1000"/>
                <a:t>1 Münze</a:t>
              </a:r>
            </a:p>
            <a:p>
              <a:pPr eaLnBrk="1" hangingPunct="1"/>
              <a:r>
                <a:rPr lang="de-DE" altLang="de-DE" sz="1000"/>
                <a:t>1 Glas</a:t>
              </a:r>
            </a:p>
          </p:txBody>
        </p:sp>
        <p:sp>
          <p:nvSpPr>
            <p:cNvPr id="4123" name="Text Box 60">
              <a:extLst>
                <a:ext uri="{FF2B5EF4-FFF2-40B4-BE49-F238E27FC236}">
                  <a16:creationId xmlns:a16="http://schemas.microsoft.com/office/drawing/2014/main" id="{A48C94AD-424B-4F22-813D-15FDA230BAA7}"/>
                </a:ext>
              </a:extLst>
            </p:cNvPr>
            <p:cNvSpPr txBox="1">
              <a:spLocks noChangeArrowheads="1"/>
            </p:cNvSpPr>
            <p:nvPr/>
          </p:nvSpPr>
          <p:spPr bwMode="auto">
            <a:xfrm>
              <a:off x="2387" y="4118"/>
              <a:ext cx="1518" cy="19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400"/>
                <a:t>Karte 8: Münze am Abgrund</a:t>
              </a:r>
            </a:p>
          </p:txBody>
        </p:sp>
      </p:grpSp>
      <p:grpSp>
        <p:nvGrpSpPr>
          <p:cNvPr id="4105" name="Group 88">
            <a:extLst>
              <a:ext uri="{FF2B5EF4-FFF2-40B4-BE49-F238E27FC236}">
                <a16:creationId xmlns:a16="http://schemas.microsoft.com/office/drawing/2014/main" id="{90942BB3-A54C-4303-BB44-8954EBF889FF}"/>
              </a:ext>
            </a:extLst>
          </p:cNvPr>
          <p:cNvGrpSpPr>
            <a:grpSpLocks/>
          </p:cNvGrpSpPr>
          <p:nvPr/>
        </p:nvGrpSpPr>
        <p:grpSpPr bwMode="auto">
          <a:xfrm>
            <a:off x="476250" y="2216150"/>
            <a:ext cx="6381750" cy="1755775"/>
            <a:chOff x="300" y="1351"/>
            <a:chExt cx="4020" cy="1106"/>
          </a:xfrm>
        </p:grpSpPr>
        <p:sp>
          <p:nvSpPr>
            <p:cNvPr id="4112" name="Text Box 22">
              <a:extLst>
                <a:ext uri="{FF2B5EF4-FFF2-40B4-BE49-F238E27FC236}">
                  <a16:creationId xmlns:a16="http://schemas.microsoft.com/office/drawing/2014/main" id="{337D14D3-F3DE-43E4-843A-C1EC09F1AFDA}"/>
                </a:ext>
              </a:extLst>
            </p:cNvPr>
            <p:cNvSpPr txBox="1">
              <a:spLocks noChangeArrowheads="1"/>
            </p:cNvSpPr>
            <p:nvPr/>
          </p:nvSpPr>
          <p:spPr bwMode="auto">
            <a:xfrm>
              <a:off x="300" y="1986"/>
              <a:ext cx="4020" cy="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Klebt die Batterie </a:t>
              </a:r>
              <a:r>
                <a:rPr lang="de-DE" altLang="de-DE" sz="1000" i="1"/>
                <a:t>heimlich </a:t>
              </a:r>
              <a:r>
                <a:rPr lang="de-DE" altLang="de-DE" sz="1000"/>
                <a:t>innen an der Schmalenseite der Schachtel fest und verschließt die Schachtel..</a:t>
              </a:r>
            </a:p>
            <a:p>
              <a:pPr eaLnBrk="1" hangingPunct="1"/>
              <a:r>
                <a:rPr lang="de-DE" altLang="de-DE" sz="1000"/>
                <a:t>Lasst ein Kind die Schachtel vorsichtig über die Tischkante schieben. An welchem Punkt fällt sie herunter?</a:t>
              </a:r>
            </a:p>
            <a:p>
              <a:pPr eaLnBrk="1" hangingPunct="1">
                <a:spcBef>
                  <a:spcPct val="30000"/>
                </a:spcBef>
              </a:pPr>
              <a:r>
                <a:rPr lang="de-DE" altLang="de-DE" sz="1000"/>
                <a:t>Lasst eure Mitschülerinnen und Mitschüler raten, warum die Schachtel nicht auf der Mitte herunterfällt.</a:t>
              </a:r>
            </a:p>
            <a:p>
              <a:pPr eaLnBrk="1" hangingPunct="1"/>
              <a:r>
                <a:rPr lang="de-DE" altLang="de-DE" sz="1000" i="1"/>
                <a:t>Die Lösung</a:t>
              </a:r>
              <a:r>
                <a:rPr lang="de-DE" altLang="de-DE" sz="1000"/>
                <a:t>: durch die Batterie wurde der Schwerpunkt zum Ende hin verschoben</a:t>
              </a:r>
              <a:endParaRPr lang="ru-RU" altLang="de-DE" sz="1000"/>
            </a:p>
          </p:txBody>
        </p:sp>
        <p:sp>
          <p:nvSpPr>
            <p:cNvPr id="4113" name="Text Box 46">
              <a:extLst>
                <a:ext uri="{FF2B5EF4-FFF2-40B4-BE49-F238E27FC236}">
                  <a16:creationId xmlns:a16="http://schemas.microsoft.com/office/drawing/2014/main" id="{922FAEF1-678C-44D3-9FFB-296EAE468247}"/>
                </a:ext>
              </a:extLst>
            </p:cNvPr>
            <p:cNvSpPr txBox="1">
              <a:spLocks noChangeArrowheads="1"/>
            </p:cNvSpPr>
            <p:nvPr/>
          </p:nvSpPr>
          <p:spPr bwMode="auto">
            <a:xfrm>
              <a:off x="2523" y="1487"/>
              <a:ext cx="1431" cy="19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400"/>
                <a:t>Karte 6e: Zauberschachtel</a:t>
              </a:r>
            </a:p>
          </p:txBody>
        </p:sp>
        <p:sp>
          <p:nvSpPr>
            <p:cNvPr id="4114" name="Text Box 47">
              <a:extLst>
                <a:ext uri="{FF2B5EF4-FFF2-40B4-BE49-F238E27FC236}">
                  <a16:creationId xmlns:a16="http://schemas.microsoft.com/office/drawing/2014/main" id="{9D6BD528-3D55-46F4-BAA9-CF6E994145AF}"/>
                </a:ext>
              </a:extLst>
            </p:cNvPr>
            <p:cNvSpPr txBox="1">
              <a:spLocks noChangeArrowheads="1"/>
            </p:cNvSpPr>
            <p:nvPr/>
          </p:nvSpPr>
          <p:spPr bwMode="auto">
            <a:xfrm>
              <a:off x="1298" y="1351"/>
              <a:ext cx="923" cy="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30000"/>
                </a:spcAft>
              </a:pPr>
              <a:r>
                <a:rPr lang="de-DE" altLang="de-DE" sz="1200" b="1"/>
                <a:t>Zauberschachtel</a:t>
              </a:r>
            </a:p>
            <a:p>
              <a:pPr eaLnBrk="1" hangingPunct="1"/>
              <a:r>
                <a:rPr lang="de-DE" altLang="de-DE" sz="1000" u="sng"/>
                <a:t>Ihr braucht</a:t>
              </a:r>
              <a:r>
                <a:rPr lang="de-DE" altLang="de-DE" sz="1000"/>
                <a:t>:</a:t>
              </a:r>
            </a:p>
            <a:p>
              <a:pPr eaLnBrk="1" hangingPunct="1"/>
              <a:r>
                <a:rPr lang="de-DE" altLang="de-DE" sz="1000"/>
                <a:t>1 Schachtel</a:t>
              </a:r>
            </a:p>
            <a:p>
              <a:pPr eaLnBrk="1" hangingPunct="1"/>
              <a:r>
                <a:rPr lang="de-DE" altLang="de-DE" sz="1000"/>
                <a:t>1 dicke Batterie</a:t>
              </a:r>
            </a:p>
            <a:p>
              <a:pPr eaLnBrk="1" hangingPunct="1"/>
              <a:r>
                <a:rPr lang="de-DE" altLang="de-DE" sz="1000"/>
                <a:t>Klebeband und Schere</a:t>
              </a:r>
            </a:p>
          </p:txBody>
        </p:sp>
        <p:grpSp>
          <p:nvGrpSpPr>
            <p:cNvPr id="4115" name="Group 49">
              <a:extLst>
                <a:ext uri="{FF2B5EF4-FFF2-40B4-BE49-F238E27FC236}">
                  <a16:creationId xmlns:a16="http://schemas.microsoft.com/office/drawing/2014/main" id="{556D1E2D-DA60-4E29-90A7-B57735169B0A}"/>
                </a:ext>
              </a:extLst>
            </p:cNvPr>
            <p:cNvGrpSpPr>
              <a:grpSpLocks/>
            </p:cNvGrpSpPr>
            <p:nvPr/>
          </p:nvGrpSpPr>
          <p:grpSpPr bwMode="auto">
            <a:xfrm>
              <a:off x="391" y="1396"/>
              <a:ext cx="771" cy="540"/>
              <a:chOff x="346" y="2426"/>
              <a:chExt cx="861" cy="575"/>
            </a:xfrm>
          </p:grpSpPr>
          <p:pic>
            <p:nvPicPr>
              <p:cNvPr id="4116" name="Picture 17">
                <a:extLst>
                  <a:ext uri="{FF2B5EF4-FFF2-40B4-BE49-F238E27FC236}">
                    <a16:creationId xmlns:a16="http://schemas.microsoft.com/office/drawing/2014/main" id="{B84CE4DC-F547-4656-A6A1-368CAA69B3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 y="2426"/>
                <a:ext cx="861" cy="575"/>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grpSp>
            <p:nvGrpSpPr>
              <p:cNvPr id="4117" name="Group 19">
                <a:extLst>
                  <a:ext uri="{FF2B5EF4-FFF2-40B4-BE49-F238E27FC236}">
                    <a16:creationId xmlns:a16="http://schemas.microsoft.com/office/drawing/2014/main" id="{29437865-72CE-424E-B913-75ABF91C1AF5}"/>
                  </a:ext>
                </a:extLst>
              </p:cNvPr>
              <p:cNvGrpSpPr>
                <a:grpSpLocks/>
              </p:cNvGrpSpPr>
              <p:nvPr/>
            </p:nvGrpSpPr>
            <p:grpSpPr bwMode="auto">
              <a:xfrm>
                <a:off x="981" y="2608"/>
                <a:ext cx="43" cy="225"/>
                <a:chOff x="3870" y="4385"/>
                <a:chExt cx="46" cy="264"/>
              </a:xfrm>
            </p:grpSpPr>
            <p:sp>
              <p:nvSpPr>
                <p:cNvPr id="4118" name="Oval 20">
                  <a:extLst>
                    <a:ext uri="{FF2B5EF4-FFF2-40B4-BE49-F238E27FC236}">
                      <a16:creationId xmlns:a16="http://schemas.microsoft.com/office/drawing/2014/main" id="{401F30CF-5A03-4E6A-8C44-13B9E09F1E11}"/>
                    </a:ext>
                  </a:extLst>
                </p:cNvPr>
                <p:cNvSpPr>
                  <a:spLocks noChangeArrowheads="1"/>
                </p:cNvSpPr>
                <p:nvPr/>
              </p:nvSpPr>
              <p:spPr bwMode="auto">
                <a:xfrm>
                  <a:off x="3870" y="4385"/>
                  <a:ext cx="46" cy="46"/>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4119" name="Line 21">
                  <a:extLst>
                    <a:ext uri="{FF2B5EF4-FFF2-40B4-BE49-F238E27FC236}">
                      <a16:creationId xmlns:a16="http://schemas.microsoft.com/office/drawing/2014/main" id="{A063B4AD-9F8B-483D-A4E6-6783F599068D}"/>
                    </a:ext>
                  </a:extLst>
                </p:cNvPr>
                <p:cNvSpPr>
                  <a:spLocks noChangeShapeType="1"/>
                </p:cNvSpPr>
                <p:nvPr/>
              </p:nvSpPr>
              <p:spPr bwMode="auto">
                <a:xfrm>
                  <a:off x="3884" y="4422"/>
                  <a:ext cx="0" cy="227"/>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sp>
        <p:nvSpPr>
          <p:cNvPr id="4106" name="Line 73">
            <a:extLst>
              <a:ext uri="{FF2B5EF4-FFF2-40B4-BE49-F238E27FC236}">
                <a16:creationId xmlns:a16="http://schemas.microsoft.com/office/drawing/2014/main" id="{E8314C88-B668-47B4-9AB0-AF646D96140B}"/>
              </a:ext>
            </a:extLst>
          </p:cNvPr>
          <p:cNvSpPr>
            <a:spLocks noChangeShapeType="1"/>
          </p:cNvSpPr>
          <p:nvPr/>
        </p:nvSpPr>
        <p:spPr bwMode="auto">
          <a:xfrm>
            <a:off x="9525" y="9813925"/>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07" name="Line 79">
            <a:extLst>
              <a:ext uri="{FF2B5EF4-FFF2-40B4-BE49-F238E27FC236}">
                <a16:creationId xmlns:a16="http://schemas.microsoft.com/office/drawing/2014/main" id="{E453007D-A43E-41D2-85A7-6C151004F695}"/>
              </a:ext>
            </a:extLst>
          </p:cNvPr>
          <p:cNvSpPr>
            <a:spLocks noChangeShapeType="1"/>
          </p:cNvSpPr>
          <p:nvPr/>
        </p:nvSpPr>
        <p:spPr bwMode="auto">
          <a:xfrm>
            <a:off x="0" y="8121650"/>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08" name="Text Box 76">
            <a:extLst>
              <a:ext uri="{FF2B5EF4-FFF2-40B4-BE49-F238E27FC236}">
                <a16:creationId xmlns:a16="http://schemas.microsoft.com/office/drawing/2014/main" id="{B20BBFF5-939E-4B98-8068-95F694C0824E}"/>
              </a:ext>
            </a:extLst>
          </p:cNvPr>
          <p:cNvSpPr txBox="1">
            <a:spLocks noChangeArrowheads="1"/>
          </p:cNvSpPr>
          <p:nvPr/>
        </p:nvSpPr>
        <p:spPr bwMode="auto">
          <a:xfrm>
            <a:off x="1412875" y="8121650"/>
            <a:ext cx="1127125"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30000"/>
              </a:spcAft>
            </a:pPr>
            <a:r>
              <a:rPr lang="de-DE" altLang="de-DE" sz="1200" b="1"/>
              <a:t>Modellpuppe</a:t>
            </a:r>
          </a:p>
          <a:p>
            <a:pPr eaLnBrk="1" hangingPunct="1"/>
            <a:r>
              <a:rPr lang="de-DE" altLang="de-DE" sz="1000" u="sng"/>
              <a:t>Ihr braucht</a:t>
            </a:r>
            <a:r>
              <a:rPr lang="de-DE" altLang="de-DE" sz="1000"/>
              <a:t>:</a:t>
            </a:r>
          </a:p>
          <a:p>
            <a:pPr eaLnBrk="1" hangingPunct="1"/>
            <a:r>
              <a:rPr lang="de-DE" altLang="de-DE" sz="1000"/>
              <a:t>2 Modellpuppen</a:t>
            </a:r>
          </a:p>
        </p:txBody>
      </p:sp>
      <p:pic>
        <p:nvPicPr>
          <p:cNvPr id="4109" name="Picture 77">
            <a:extLst>
              <a:ext uri="{FF2B5EF4-FFF2-40B4-BE49-F238E27FC236}">
                <a16:creationId xmlns:a16="http://schemas.microsoft.com/office/drawing/2014/main" id="{BB4C0888-E642-4FFD-9D20-94A0C218B5EC}"/>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79438" y="8224838"/>
            <a:ext cx="698500" cy="1439862"/>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4110" name="Text Box 78">
            <a:extLst>
              <a:ext uri="{FF2B5EF4-FFF2-40B4-BE49-F238E27FC236}">
                <a16:creationId xmlns:a16="http://schemas.microsoft.com/office/drawing/2014/main" id="{E57356ED-F63D-43F3-9C56-A6E6012932EB}"/>
              </a:ext>
            </a:extLst>
          </p:cNvPr>
          <p:cNvSpPr txBox="1">
            <a:spLocks noChangeArrowheads="1"/>
          </p:cNvSpPr>
          <p:nvPr/>
        </p:nvSpPr>
        <p:spPr bwMode="auto">
          <a:xfrm>
            <a:off x="1412875" y="8697913"/>
            <a:ext cx="5111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Probiert folgende Stellungen der Modellpuppen aus. </a:t>
            </a:r>
          </a:p>
          <a:p>
            <a:pPr eaLnBrk="1" hangingPunct="1"/>
            <a:r>
              <a:rPr lang="de-DE" altLang="de-DE" sz="1000"/>
              <a:t>Stehend auf beiden Beinen  -   stehend auf einem nach vorn gestreckten Bein -</a:t>
            </a:r>
          </a:p>
          <a:p>
            <a:pPr eaLnBrk="1" hangingPunct="1"/>
            <a:r>
              <a:rPr lang="de-DE" altLang="de-DE" sz="1000"/>
              <a:t>stehend auf einem nach hinten gestreckten Bein -</a:t>
            </a:r>
          </a:p>
          <a:p>
            <a:pPr eaLnBrk="1" hangingPunct="1"/>
            <a:r>
              <a:rPr lang="de-DE" altLang="de-DE" sz="1000"/>
              <a:t>stehend auf einem nach hinten gestreckten Bein und einem zur Seite gestreckten Arm.</a:t>
            </a:r>
          </a:p>
          <a:p>
            <a:pPr eaLnBrk="1" hangingPunct="1">
              <a:spcBef>
                <a:spcPct val="40000"/>
              </a:spcBef>
            </a:pPr>
            <a:r>
              <a:rPr lang="de-DE" altLang="de-DE" sz="1000"/>
              <a:t>Macht die vorgeschlagenen Stellungen selbst nach. </a:t>
            </a:r>
          </a:p>
          <a:p>
            <a:pPr eaLnBrk="1" hangingPunct="1"/>
            <a:r>
              <a:rPr lang="de-DE" altLang="de-DE" sz="1000"/>
              <a:t>Worauf müsst ihr achten?</a:t>
            </a:r>
          </a:p>
        </p:txBody>
      </p:sp>
      <p:sp>
        <p:nvSpPr>
          <p:cNvPr id="4111" name="Text Box 80">
            <a:extLst>
              <a:ext uri="{FF2B5EF4-FFF2-40B4-BE49-F238E27FC236}">
                <a16:creationId xmlns:a16="http://schemas.microsoft.com/office/drawing/2014/main" id="{B360095D-EF84-47FA-84A5-F0CE65C6E783}"/>
              </a:ext>
            </a:extLst>
          </p:cNvPr>
          <p:cNvSpPr txBox="1">
            <a:spLocks noChangeArrowheads="1"/>
          </p:cNvSpPr>
          <p:nvPr/>
        </p:nvSpPr>
        <p:spPr bwMode="auto">
          <a:xfrm>
            <a:off x="4292600" y="8337550"/>
            <a:ext cx="1976438" cy="3143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400"/>
              <a:t>Karte 9e: Modellpuppe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18">
            <a:extLst>
              <a:ext uri="{FF2B5EF4-FFF2-40B4-BE49-F238E27FC236}">
                <a16:creationId xmlns:a16="http://schemas.microsoft.com/office/drawing/2014/main" id="{29711EE2-5F2D-4E9A-90F1-EE2AFFAB4AE7}"/>
              </a:ext>
            </a:extLst>
          </p:cNvPr>
          <p:cNvSpPr>
            <a:spLocks noChangeShapeType="1"/>
          </p:cNvSpPr>
          <p:nvPr/>
        </p:nvSpPr>
        <p:spPr bwMode="auto">
          <a:xfrm flipV="1">
            <a:off x="0" y="2360613"/>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23" name="Line 24">
            <a:extLst>
              <a:ext uri="{FF2B5EF4-FFF2-40B4-BE49-F238E27FC236}">
                <a16:creationId xmlns:a16="http://schemas.microsoft.com/office/drawing/2014/main" id="{AB025A05-C4D1-44B7-9C29-15487B2A9D71}"/>
              </a:ext>
            </a:extLst>
          </p:cNvPr>
          <p:cNvSpPr>
            <a:spLocks noChangeShapeType="1"/>
          </p:cNvSpPr>
          <p:nvPr/>
        </p:nvSpPr>
        <p:spPr bwMode="auto">
          <a:xfrm flipV="1">
            <a:off x="-171450" y="3175"/>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24" name="Line 25">
            <a:extLst>
              <a:ext uri="{FF2B5EF4-FFF2-40B4-BE49-F238E27FC236}">
                <a16:creationId xmlns:a16="http://schemas.microsoft.com/office/drawing/2014/main" id="{D33D96E4-34C1-4CD7-98FC-6BAB28AC8F5F}"/>
              </a:ext>
            </a:extLst>
          </p:cNvPr>
          <p:cNvSpPr>
            <a:spLocks noChangeShapeType="1"/>
          </p:cNvSpPr>
          <p:nvPr/>
        </p:nvSpPr>
        <p:spPr bwMode="auto">
          <a:xfrm flipV="1">
            <a:off x="0" y="3944938"/>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25" name="Line 28">
            <a:extLst>
              <a:ext uri="{FF2B5EF4-FFF2-40B4-BE49-F238E27FC236}">
                <a16:creationId xmlns:a16="http://schemas.microsoft.com/office/drawing/2014/main" id="{9C57EEDB-E43B-47FE-B6BA-B050EFC2F945}"/>
              </a:ext>
            </a:extLst>
          </p:cNvPr>
          <p:cNvSpPr>
            <a:spLocks noChangeShapeType="1"/>
          </p:cNvSpPr>
          <p:nvPr/>
        </p:nvSpPr>
        <p:spPr bwMode="auto">
          <a:xfrm flipV="1">
            <a:off x="0" y="9877425"/>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5126" name="Group 152">
            <a:extLst>
              <a:ext uri="{FF2B5EF4-FFF2-40B4-BE49-F238E27FC236}">
                <a16:creationId xmlns:a16="http://schemas.microsoft.com/office/drawing/2014/main" id="{7BDF7DB2-F546-4CC6-9E32-E4A2D8C9AE0F}"/>
              </a:ext>
            </a:extLst>
          </p:cNvPr>
          <p:cNvGrpSpPr>
            <a:grpSpLocks/>
          </p:cNvGrpSpPr>
          <p:nvPr/>
        </p:nvGrpSpPr>
        <p:grpSpPr bwMode="auto">
          <a:xfrm>
            <a:off x="476250" y="2432050"/>
            <a:ext cx="5976938" cy="1493838"/>
            <a:chOff x="346" y="1487"/>
            <a:chExt cx="3765" cy="941"/>
          </a:xfrm>
        </p:grpSpPr>
        <p:grpSp>
          <p:nvGrpSpPr>
            <p:cNvPr id="5155" name="Group 66">
              <a:extLst>
                <a:ext uri="{FF2B5EF4-FFF2-40B4-BE49-F238E27FC236}">
                  <a16:creationId xmlns:a16="http://schemas.microsoft.com/office/drawing/2014/main" id="{365326EC-EF70-49EB-B95D-568228CA1806}"/>
                </a:ext>
              </a:extLst>
            </p:cNvPr>
            <p:cNvGrpSpPr>
              <a:grpSpLocks/>
            </p:cNvGrpSpPr>
            <p:nvPr/>
          </p:nvGrpSpPr>
          <p:grpSpPr bwMode="auto">
            <a:xfrm>
              <a:off x="391" y="1532"/>
              <a:ext cx="862" cy="388"/>
              <a:chOff x="346" y="5012"/>
              <a:chExt cx="953" cy="408"/>
            </a:xfrm>
          </p:grpSpPr>
          <p:grpSp>
            <p:nvGrpSpPr>
              <p:cNvPr id="5159" name="Group 42">
                <a:extLst>
                  <a:ext uri="{FF2B5EF4-FFF2-40B4-BE49-F238E27FC236}">
                    <a16:creationId xmlns:a16="http://schemas.microsoft.com/office/drawing/2014/main" id="{68CFAA1C-F793-4A52-B832-BC69F8AFE3AC}"/>
                  </a:ext>
                </a:extLst>
              </p:cNvPr>
              <p:cNvGrpSpPr>
                <a:grpSpLocks/>
              </p:cNvGrpSpPr>
              <p:nvPr/>
            </p:nvGrpSpPr>
            <p:grpSpPr bwMode="auto">
              <a:xfrm>
                <a:off x="391" y="5057"/>
                <a:ext cx="908" cy="298"/>
                <a:chOff x="3067" y="5319"/>
                <a:chExt cx="908" cy="298"/>
              </a:xfrm>
            </p:grpSpPr>
            <p:grpSp>
              <p:nvGrpSpPr>
                <p:cNvPr id="5161" name="Group 43">
                  <a:extLst>
                    <a:ext uri="{FF2B5EF4-FFF2-40B4-BE49-F238E27FC236}">
                      <a16:creationId xmlns:a16="http://schemas.microsoft.com/office/drawing/2014/main" id="{183B11AC-68BA-478F-ABFE-5AA87D3763FF}"/>
                    </a:ext>
                  </a:extLst>
                </p:cNvPr>
                <p:cNvGrpSpPr>
                  <a:grpSpLocks/>
                </p:cNvGrpSpPr>
                <p:nvPr/>
              </p:nvGrpSpPr>
              <p:grpSpPr bwMode="auto">
                <a:xfrm>
                  <a:off x="3381" y="5343"/>
                  <a:ext cx="186" cy="274"/>
                  <a:chOff x="750" y="5646"/>
                  <a:chExt cx="186" cy="274"/>
                </a:xfrm>
              </p:grpSpPr>
              <p:grpSp>
                <p:nvGrpSpPr>
                  <p:cNvPr id="5177" name="Group 44">
                    <a:extLst>
                      <a:ext uri="{FF2B5EF4-FFF2-40B4-BE49-F238E27FC236}">
                        <a16:creationId xmlns:a16="http://schemas.microsoft.com/office/drawing/2014/main" id="{5BA63219-4BEC-4408-842F-1590230BD142}"/>
                      </a:ext>
                    </a:extLst>
                  </p:cNvPr>
                  <p:cNvGrpSpPr>
                    <a:grpSpLocks/>
                  </p:cNvGrpSpPr>
                  <p:nvPr/>
                </p:nvGrpSpPr>
                <p:grpSpPr bwMode="auto">
                  <a:xfrm rot="2522953">
                    <a:off x="754" y="5646"/>
                    <a:ext cx="182" cy="274"/>
                    <a:chOff x="482" y="5646"/>
                    <a:chExt cx="182" cy="274"/>
                  </a:xfrm>
                </p:grpSpPr>
                <p:sp>
                  <p:nvSpPr>
                    <p:cNvPr id="5179" name="Oval 45">
                      <a:extLst>
                        <a:ext uri="{FF2B5EF4-FFF2-40B4-BE49-F238E27FC236}">
                          <a16:creationId xmlns:a16="http://schemas.microsoft.com/office/drawing/2014/main" id="{80DB987F-81BC-4415-9B4C-3F07EEC92A9F}"/>
                        </a:ext>
                      </a:extLst>
                    </p:cNvPr>
                    <p:cNvSpPr>
                      <a:spLocks noChangeArrowheads="1"/>
                    </p:cNvSpPr>
                    <p:nvPr/>
                  </p:nvSpPr>
                  <p:spPr bwMode="auto">
                    <a:xfrm>
                      <a:off x="482" y="5646"/>
                      <a:ext cx="182" cy="272"/>
                    </a:xfrm>
                    <a:prstGeom prst="ellipse">
                      <a:avLst/>
                    </a:prstGeom>
                    <a:solidFill>
                      <a:srgbClr val="DDDDDD"/>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nvGrpSpPr>
                    <p:cNvPr id="5180" name="Group 46">
                      <a:extLst>
                        <a:ext uri="{FF2B5EF4-FFF2-40B4-BE49-F238E27FC236}">
                          <a16:creationId xmlns:a16="http://schemas.microsoft.com/office/drawing/2014/main" id="{3FA5B687-2F07-4F08-B64B-2FFE186156A1}"/>
                        </a:ext>
                      </a:extLst>
                    </p:cNvPr>
                    <p:cNvGrpSpPr>
                      <a:grpSpLocks/>
                    </p:cNvGrpSpPr>
                    <p:nvPr/>
                  </p:nvGrpSpPr>
                  <p:grpSpPr bwMode="auto">
                    <a:xfrm>
                      <a:off x="572" y="5646"/>
                      <a:ext cx="10" cy="274"/>
                      <a:chOff x="618" y="5727"/>
                      <a:chExt cx="10" cy="274"/>
                    </a:xfrm>
                  </p:grpSpPr>
                  <p:sp>
                    <p:nvSpPr>
                      <p:cNvPr id="5181" name="Line 47">
                        <a:extLst>
                          <a:ext uri="{FF2B5EF4-FFF2-40B4-BE49-F238E27FC236}">
                            <a16:creationId xmlns:a16="http://schemas.microsoft.com/office/drawing/2014/main" id="{25365E60-3A29-4FF9-8880-B5DD3722823A}"/>
                          </a:ext>
                        </a:extLst>
                      </p:cNvPr>
                      <p:cNvSpPr>
                        <a:spLocks noChangeShapeType="1"/>
                      </p:cNvSpPr>
                      <p:nvPr/>
                    </p:nvSpPr>
                    <p:spPr bwMode="auto">
                      <a:xfrm>
                        <a:off x="618" y="5727"/>
                        <a:ext cx="0" cy="272"/>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82" name="Line 48">
                        <a:extLst>
                          <a:ext uri="{FF2B5EF4-FFF2-40B4-BE49-F238E27FC236}">
                            <a16:creationId xmlns:a16="http://schemas.microsoft.com/office/drawing/2014/main" id="{DD453CBC-B6A6-447C-A06A-62940FF9F0F4}"/>
                          </a:ext>
                        </a:extLst>
                      </p:cNvPr>
                      <p:cNvSpPr>
                        <a:spLocks noChangeShapeType="1"/>
                      </p:cNvSpPr>
                      <p:nvPr/>
                    </p:nvSpPr>
                    <p:spPr bwMode="auto">
                      <a:xfrm>
                        <a:off x="628" y="5729"/>
                        <a:ext cx="0" cy="272"/>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5178" name="Oval 49">
                    <a:extLst>
                      <a:ext uri="{FF2B5EF4-FFF2-40B4-BE49-F238E27FC236}">
                        <a16:creationId xmlns:a16="http://schemas.microsoft.com/office/drawing/2014/main" id="{26CFEDA6-EF76-46B0-B0B5-D0175AE7631B}"/>
                      </a:ext>
                    </a:extLst>
                  </p:cNvPr>
                  <p:cNvSpPr>
                    <a:spLocks noChangeArrowheads="1"/>
                  </p:cNvSpPr>
                  <p:nvPr/>
                </p:nvSpPr>
                <p:spPr bwMode="auto">
                  <a:xfrm>
                    <a:off x="750" y="5849"/>
                    <a:ext cx="117" cy="57"/>
                  </a:xfrm>
                  <a:prstGeom prst="ellipse">
                    <a:avLst/>
                  </a:prstGeom>
                  <a:solidFill>
                    <a:srgbClr val="CC99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grpSp>
              <p:nvGrpSpPr>
                <p:cNvPr id="5162" name="Group 50">
                  <a:extLst>
                    <a:ext uri="{FF2B5EF4-FFF2-40B4-BE49-F238E27FC236}">
                      <a16:creationId xmlns:a16="http://schemas.microsoft.com/office/drawing/2014/main" id="{CCDD6FE9-66F2-4BAC-9ABE-F7312D52A234}"/>
                    </a:ext>
                  </a:extLst>
                </p:cNvPr>
                <p:cNvGrpSpPr>
                  <a:grpSpLocks/>
                </p:cNvGrpSpPr>
                <p:nvPr/>
              </p:nvGrpSpPr>
              <p:grpSpPr bwMode="auto">
                <a:xfrm>
                  <a:off x="3109" y="5319"/>
                  <a:ext cx="182" cy="274"/>
                  <a:chOff x="482" y="5646"/>
                  <a:chExt cx="182" cy="274"/>
                </a:xfrm>
              </p:grpSpPr>
              <p:grpSp>
                <p:nvGrpSpPr>
                  <p:cNvPr id="5171" name="Group 51">
                    <a:extLst>
                      <a:ext uri="{FF2B5EF4-FFF2-40B4-BE49-F238E27FC236}">
                        <a16:creationId xmlns:a16="http://schemas.microsoft.com/office/drawing/2014/main" id="{EB4B1440-7E6D-4382-895D-C1B9E108D0B0}"/>
                      </a:ext>
                    </a:extLst>
                  </p:cNvPr>
                  <p:cNvGrpSpPr>
                    <a:grpSpLocks/>
                  </p:cNvGrpSpPr>
                  <p:nvPr/>
                </p:nvGrpSpPr>
                <p:grpSpPr bwMode="auto">
                  <a:xfrm>
                    <a:off x="482" y="5646"/>
                    <a:ext cx="182" cy="274"/>
                    <a:chOff x="482" y="5646"/>
                    <a:chExt cx="182" cy="274"/>
                  </a:xfrm>
                </p:grpSpPr>
                <p:sp>
                  <p:nvSpPr>
                    <p:cNvPr id="5173" name="Oval 52">
                      <a:extLst>
                        <a:ext uri="{FF2B5EF4-FFF2-40B4-BE49-F238E27FC236}">
                          <a16:creationId xmlns:a16="http://schemas.microsoft.com/office/drawing/2014/main" id="{D96D16E4-E9AA-4817-84C9-8B02F569F9A7}"/>
                        </a:ext>
                      </a:extLst>
                    </p:cNvPr>
                    <p:cNvSpPr>
                      <a:spLocks noChangeArrowheads="1"/>
                    </p:cNvSpPr>
                    <p:nvPr/>
                  </p:nvSpPr>
                  <p:spPr bwMode="auto">
                    <a:xfrm>
                      <a:off x="482" y="5646"/>
                      <a:ext cx="182" cy="272"/>
                    </a:xfrm>
                    <a:prstGeom prst="ellipse">
                      <a:avLst/>
                    </a:prstGeom>
                    <a:solidFill>
                      <a:srgbClr val="DDDDDD"/>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nvGrpSpPr>
                    <p:cNvPr id="5174" name="Group 53">
                      <a:extLst>
                        <a:ext uri="{FF2B5EF4-FFF2-40B4-BE49-F238E27FC236}">
                          <a16:creationId xmlns:a16="http://schemas.microsoft.com/office/drawing/2014/main" id="{C80D3FB1-5F69-44AF-A965-13D650E2F26D}"/>
                        </a:ext>
                      </a:extLst>
                    </p:cNvPr>
                    <p:cNvGrpSpPr>
                      <a:grpSpLocks/>
                    </p:cNvGrpSpPr>
                    <p:nvPr/>
                  </p:nvGrpSpPr>
                  <p:grpSpPr bwMode="auto">
                    <a:xfrm>
                      <a:off x="572" y="5646"/>
                      <a:ext cx="10" cy="274"/>
                      <a:chOff x="618" y="5727"/>
                      <a:chExt cx="10" cy="274"/>
                    </a:xfrm>
                  </p:grpSpPr>
                  <p:sp>
                    <p:nvSpPr>
                      <p:cNvPr id="5175" name="Line 54">
                        <a:extLst>
                          <a:ext uri="{FF2B5EF4-FFF2-40B4-BE49-F238E27FC236}">
                            <a16:creationId xmlns:a16="http://schemas.microsoft.com/office/drawing/2014/main" id="{A6B0DAE4-9940-42FD-9D15-BDE21A5FD29F}"/>
                          </a:ext>
                        </a:extLst>
                      </p:cNvPr>
                      <p:cNvSpPr>
                        <a:spLocks noChangeShapeType="1"/>
                      </p:cNvSpPr>
                      <p:nvPr/>
                    </p:nvSpPr>
                    <p:spPr bwMode="auto">
                      <a:xfrm>
                        <a:off x="618" y="5727"/>
                        <a:ext cx="0" cy="272"/>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76" name="Line 55">
                        <a:extLst>
                          <a:ext uri="{FF2B5EF4-FFF2-40B4-BE49-F238E27FC236}">
                            <a16:creationId xmlns:a16="http://schemas.microsoft.com/office/drawing/2014/main" id="{8D386BCF-F7F1-45B7-AFD8-9BF8B969E7D7}"/>
                          </a:ext>
                        </a:extLst>
                      </p:cNvPr>
                      <p:cNvSpPr>
                        <a:spLocks noChangeShapeType="1"/>
                      </p:cNvSpPr>
                      <p:nvPr/>
                    </p:nvSpPr>
                    <p:spPr bwMode="auto">
                      <a:xfrm>
                        <a:off x="628" y="5729"/>
                        <a:ext cx="0" cy="272"/>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5172" name="Oval 56">
                    <a:extLst>
                      <a:ext uri="{FF2B5EF4-FFF2-40B4-BE49-F238E27FC236}">
                        <a16:creationId xmlns:a16="http://schemas.microsoft.com/office/drawing/2014/main" id="{AE9ECE08-6EDA-4CC6-B7F6-E2CFF077B095}"/>
                      </a:ext>
                    </a:extLst>
                  </p:cNvPr>
                  <p:cNvSpPr>
                    <a:spLocks noChangeArrowheads="1"/>
                  </p:cNvSpPr>
                  <p:nvPr/>
                </p:nvSpPr>
                <p:spPr bwMode="auto">
                  <a:xfrm rot="-333597">
                    <a:off x="510" y="5861"/>
                    <a:ext cx="106" cy="54"/>
                  </a:xfrm>
                  <a:prstGeom prst="ellipse">
                    <a:avLst/>
                  </a:prstGeom>
                  <a:solidFill>
                    <a:srgbClr val="CC99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grpSp>
              <p:nvGrpSpPr>
                <p:cNvPr id="5163" name="Group 57">
                  <a:extLst>
                    <a:ext uri="{FF2B5EF4-FFF2-40B4-BE49-F238E27FC236}">
                      <a16:creationId xmlns:a16="http://schemas.microsoft.com/office/drawing/2014/main" id="{3B9F7C45-7FC1-433C-8BB8-FF32AAD6400D}"/>
                    </a:ext>
                  </a:extLst>
                </p:cNvPr>
                <p:cNvGrpSpPr>
                  <a:grpSpLocks/>
                </p:cNvGrpSpPr>
                <p:nvPr/>
              </p:nvGrpSpPr>
              <p:grpSpPr bwMode="auto">
                <a:xfrm>
                  <a:off x="3653" y="5411"/>
                  <a:ext cx="274" cy="182"/>
                  <a:chOff x="1026" y="5738"/>
                  <a:chExt cx="274" cy="182"/>
                </a:xfrm>
              </p:grpSpPr>
              <p:grpSp>
                <p:nvGrpSpPr>
                  <p:cNvPr id="5165" name="Group 58">
                    <a:extLst>
                      <a:ext uri="{FF2B5EF4-FFF2-40B4-BE49-F238E27FC236}">
                        <a16:creationId xmlns:a16="http://schemas.microsoft.com/office/drawing/2014/main" id="{99DC34FF-DD5A-4FF6-A33C-C881F1FDF313}"/>
                      </a:ext>
                    </a:extLst>
                  </p:cNvPr>
                  <p:cNvGrpSpPr>
                    <a:grpSpLocks/>
                  </p:cNvGrpSpPr>
                  <p:nvPr/>
                </p:nvGrpSpPr>
                <p:grpSpPr bwMode="auto">
                  <a:xfrm rot="5400000">
                    <a:off x="1072" y="5692"/>
                    <a:ext cx="182" cy="274"/>
                    <a:chOff x="482" y="5646"/>
                    <a:chExt cx="182" cy="274"/>
                  </a:xfrm>
                </p:grpSpPr>
                <p:sp>
                  <p:nvSpPr>
                    <p:cNvPr id="5167" name="Oval 59">
                      <a:extLst>
                        <a:ext uri="{FF2B5EF4-FFF2-40B4-BE49-F238E27FC236}">
                          <a16:creationId xmlns:a16="http://schemas.microsoft.com/office/drawing/2014/main" id="{6F656DE2-F41C-440C-BC10-B03E7971F760}"/>
                        </a:ext>
                      </a:extLst>
                    </p:cNvPr>
                    <p:cNvSpPr>
                      <a:spLocks noChangeArrowheads="1"/>
                    </p:cNvSpPr>
                    <p:nvPr/>
                  </p:nvSpPr>
                  <p:spPr bwMode="auto">
                    <a:xfrm>
                      <a:off x="482" y="5646"/>
                      <a:ext cx="182" cy="272"/>
                    </a:xfrm>
                    <a:prstGeom prst="ellipse">
                      <a:avLst/>
                    </a:prstGeom>
                    <a:solidFill>
                      <a:srgbClr val="DDDDDD"/>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nvGrpSpPr>
                    <p:cNvPr id="5168" name="Group 60">
                      <a:extLst>
                        <a:ext uri="{FF2B5EF4-FFF2-40B4-BE49-F238E27FC236}">
                          <a16:creationId xmlns:a16="http://schemas.microsoft.com/office/drawing/2014/main" id="{716FB81A-C273-4D77-80E9-B013079FF18E}"/>
                        </a:ext>
                      </a:extLst>
                    </p:cNvPr>
                    <p:cNvGrpSpPr>
                      <a:grpSpLocks/>
                    </p:cNvGrpSpPr>
                    <p:nvPr/>
                  </p:nvGrpSpPr>
                  <p:grpSpPr bwMode="auto">
                    <a:xfrm>
                      <a:off x="572" y="5646"/>
                      <a:ext cx="10" cy="274"/>
                      <a:chOff x="618" y="5727"/>
                      <a:chExt cx="10" cy="274"/>
                    </a:xfrm>
                  </p:grpSpPr>
                  <p:sp>
                    <p:nvSpPr>
                      <p:cNvPr id="5169" name="Line 61">
                        <a:extLst>
                          <a:ext uri="{FF2B5EF4-FFF2-40B4-BE49-F238E27FC236}">
                            <a16:creationId xmlns:a16="http://schemas.microsoft.com/office/drawing/2014/main" id="{BBD04CE5-6C87-4919-A9AD-04236045582E}"/>
                          </a:ext>
                        </a:extLst>
                      </p:cNvPr>
                      <p:cNvSpPr>
                        <a:spLocks noChangeShapeType="1"/>
                      </p:cNvSpPr>
                      <p:nvPr/>
                    </p:nvSpPr>
                    <p:spPr bwMode="auto">
                      <a:xfrm>
                        <a:off x="618" y="5727"/>
                        <a:ext cx="0" cy="272"/>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70" name="Line 62">
                        <a:extLst>
                          <a:ext uri="{FF2B5EF4-FFF2-40B4-BE49-F238E27FC236}">
                            <a16:creationId xmlns:a16="http://schemas.microsoft.com/office/drawing/2014/main" id="{D61B980F-85B3-4C6D-929A-8CCF6A06EEB7}"/>
                          </a:ext>
                        </a:extLst>
                      </p:cNvPr>
                      <p:cNvSpPr>
                        <a:spLocks noChangeShapeType="1"/>
                      </p:cNvSpPr>
                      <p:nvPr/>
                    </p:nvSpPr>
                    <p:spPr bwMode="auto">
                      <a:xfrm>
                        <a:off x="628" y="5729"/>
                        <a:ext cx="0" cy="272"/>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5166" name="Oval 63">
                    <a:extLst>
                      <a:ext uri="{FF2B5EF4-FFF2-40B4-BE49-F238E27FC236}">
                        <a16:creationId xmlns:a16="http://schemas.microsoft.com/office/drawing/2014/main" id="{A570FC64-F20F-4820-BB26-F12889B3B1DF}"/>
                      </a:ext>
                    </a:extLst>
                  </p:cNvPr>
                  <p:cNvSpPr>
                    <a:spLocks noChangeArrowheads="1"/>
                  </p:cNvSpPr>
                  <p:nvPr/>
                </p:nvSpPr>
                <p:spPr bwMode="auto">
                  <a:xfrm>
                    <a:off x="1083" y="5860"/>
                    <a:ext cx="178" cy="57"/>
                  </a:xfrm>
                  <a:prstGeom prst="ellipse">
                    <a:avLst/>
                  </a:prstGeom>
                  <a:solidFill>
                    <a:srgbClr val="CC99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sp>
              <p:nvSpPr>
                <p:cNvPr id="5164" name="Line 64">
                  <a:extLst>
                    <a:ext uri="{FF2B5EF4-FFF2-40B4-BE49-F238E27FC236}">
                      <a16:creationId xmlns:a16="http://schemas.microsoft.com/office/drawing/2014/main" id="{EFD21300-6E00-455D-85C9-9041C2A2D7B2}"/>
                    </a:ext>
                  </a:extLst>
                </p:cNvPr>
                <p:cNvSpPr>
                  <a:spLocks noChangeShapeType="1"/>
                </p:cNvSpPr>
                <p:nvPr/>
              </p:nvSpPr>
              <p:spPr bwMode="auto">
                <a:xfrm>
                  <a:off x="3067" y="5593"/>
                  <a:ext cx="90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5160" name="Rectangle 65">
                <a:extLst>
                  <a:ext uri="{FF2B5EF4-FFF2-40B4-BE49-F238E27FC236}">
                    <a16:creationId xmlns:a16="http://schemas.microsoft.com/office/drawing/2014/main" id="{F6EB4C22-579C-4B1F-9B88-89B83D1D028F}"/>
                  </a:ext>
                </a:extLst>
              </p:cNvPr>
              <p:cNvSpPr>
                <a:spLocks noChangeArrowheads="1"/>
              </p:cNvSpPr>
              <p:nvPr/>
            </p:nvSpPr>
            <p:spPr bwMode="auto">
              <a:xfrm>
                <a:off x="346" y="5012"/>
                <a:ext cx="952" cy="408"/>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sp>
          <p:nvSpPr>
            <p:cNvPr id="5156" name="Text Box 67">
              <a:extLst>
                <a:ext uri="{FF2B5EF4-FFF2-40B4-BE49-F238E27FC236}">
                  <a16:creationId xmlns:a16="http://schemas.microsoft.com/office/drawing/2014/main" id="{5A400896-CF83-4B72-B2D6-48CCE8CD400E}"/>
                </a:ext>
              </a:extLst>
            </p:cNvPr>
            <p:cNvSpPr txBox="1">
              <a:spLocks noChangeArrowheads="1"/>
            </p:cNvSpPr>
            <p:nvPr/>
          </p:nvSpPr>
          <p:spPr bwMode="auto">
            <a:xfrm>
              <a:off x="1310" y="1487"/>
              <a:ext cx="1154"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30000"/>
                </a:spcAft>
              </a:pPr>
              <a:r>
                <a:rPr lang="de-DE" altLang="de-DE" sz="1200" b="1"/>
                <a:t>Stehende Plastikeier</a:t>
              </a:r>
            </a:p>
            <a:p>
              <a:pPr eaLnBrk="1" hangingPunct="1"/>
              <a:r>
                <a:rPr lang="de-DE" altLang="de-DE" sz="1000" u="sng"/>
                <a:t>Ihr braucht</a:t>
              </a:r>
              <a:r>
                <a:rPr lang="de-DE" altLang="de-DE" sz="1000"/>
                <a:t>:</a:t>
              </a:r>
            </a:p>
            <a:p>
              <a:pPr eaLnBrk="1" hangingPunct="1"/>
              <a:r>
                <a:rPr lang="de-DE" altLang="de-DE" sz="1000"/>
                <a:t>1 großes + 1 kleines Plastikei</a:t>
              </a:r>
            </a:p>
            <a:p>
              <a:pPr eaLnBrk="1" hangingPunct="1"/>
              <a:r>
                <a:rPr lang="de-DE" altLang="de-DE" sz="1000"/>
                <a:t>Knete</a:t>
              </a:r>
            </a:p>
          </p:txBody>
        </p:sp>
        <p:sp>
          <p:nvSpPr>
            <p:cNvPr id="5157" name="Text Box 68">
              <a:extLst>
                <a:ext uri="{FF2B5EF4-FFF2-40B4-BE49-F238E27FC236}">
                  <a16:creationId xmlns:a16="http://schemas.microsoft.com/office/drawing/2014/main" id="{5B378B81-5101-49D7-B577-EA917B7C8F22}"/>
                </a:ext>
              </a:extLst>
            </p:cNvPr>
            <p:cNvSpPr txBox="1">
              <a:spLocks noChangeArrowheads="1"/>
            </p:cNvSpPr>
            <p:nvPr/>
          </p:nvSpPr>
          <p:spPr bwMode="auto">
            <a:xfrm>
              <a:off x="346" y="1986"/>
              <a:ext cx="302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Nehmt ein Plastikei auseinander und drückt Knete in seine beiden flachen Spitzen.</a:t>
              </a:r>
            </a:p>
            <a:p>
              <a:pPr eaLnBrk="1" hangingPunct="1"/>
              <a:r>
                <a:rPr lang="de-DE" altLang="de-DE" sz="1000"/>
                <a:t>Schließt die beiden Eierhälften wieder und versucht, ob die Eier stehen können.</a:t>
              </a:r>
            </a:p>
            <a:p>
              <a:pPr eaLnBrk="1" hangingPunct="1"/>
              <a:r>
                <a:rPr lang="de-DE" altLang="de-DE" sz="1000"/>
                <a:t>Was habt ihr mit der Knete bewirkt? </a:t>
              </a:r>
            </a:p>
            <a:p>
              <a:pPr eaLnBrk="1" hangingPunct="1"/>
              <a:r>
                <a:rPr lang="de-DE" altLang="de-DE" sz="1000"/>
                <a:t>Probiert nun mehrere schräge Stellungen aus – wie auf dem Bild</a:t>
              </a:r>
            </a:p>
          </p:txBody>
        </p:sp>
        <p:sp>
          <p:nvSpPr>
            <p:cNvPr id="5158" name="Text Box 69">
              <a:extLst>
                <a:ext uri="{FF2B5EF4-FFF2-40B4-BE49-F238E27FC236}">
                  <a16:creationId xmlns:a16="http://schemas.microsoft.com/office/drawing/2014/main" id="{9992FAE1-EF54-4B12-A039-D0DFD79E4285}"/>
                </a:ext>
              </a:extLst>
            </p:cNvPr>
            <p:cNvSpPr txBox="1">
              <a:spLocks noChangeArrowheads="1"/>
            </p:cNvSpPr>
            <p:nvPr/>
          </p:nvSpPr>
          <p:spPr bwMode="auto">
            <a:xfrm>
              <a:off x="2387" y="1532"/>
              <a:ext cx="1724" cy="19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400"/>
                <a:t>Karte 11e: Stehende Plastikeier</a:t>
              </a:r>
            </a:p>
          </p:txBody>
        </p:sp>
      </p:grpSp>
      <p:sp>
        <p:nvSpPr>
          <p:cNvPr id="5127" name="Line 86">
            <a:extLst>
              <a:ext uri="{FF2B5EF4-FFF2-40B4-BE49-F238E27FC236}">
                <a16:creationId xmlns:a16="http://schemas.microsoft.com/office/drawing/2014/main" id="{39EBAFD6-0306-4F56-834D-E0AC69DE90E1}"/>
              </a:ext>
            </a:extLst>
          </p:cNvPr>
          <p:cNvSpPr>
            <a:spLocks noChangeShapeType="1"/>
          </p:cNvSpPr>
          <p:nvPr/>
        </p:nvSpPr>
        <p:spPr bwMode="auto">
          <a:xfrm flipV="1">
            <a:off x="0" y="8337550"/>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28" name="Line 96">
            <a:extLst>
              <a:ext uri="{FF2B5EF4-FFF2-40B4-BE49-F238E27FC236}">
                <a16:creationId xmlns:a16="http://schemas.microsoft.com/office/drawing/2014/main" id="{A86AFCD2-D8BF-443C-BB44-4B880095D971}"/>
              </a:ext>
            </a:extLst>
          </p:cNvPr>
          <p:cNvSpPr>
            <a:spLocks noChangeShapeType="1"/>
          </p:cNvSpPr>
          <p:nvPr/>
        </p:nvSpPr>
        <p:spPr bwMode="auto">
          <a:xfrm flipV="1">
            <a:off x="0" y="5384800"/>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5129" name="Group 156">
            <a:extLst>
              <a:ext uri="{FF2B5EF4-FFF2-40B4-BE49-F238E27FC236}">
                <a16:creationId xmlns:a16="http://schemas.microsoft.com/office/drawing/2014/main" id="{F79D0115-339B-434D-8D98-A8AEB638AEA3}"/>
              </a:ext>
            </a:extLst>
          </p:cNvPr>
          <p:cNvGrpSpPr>
            <a:grpSpLocks/>
          </p:cNvGrpSpPr>
          <p:nvPr/>
        </p:nvGrpSpPr>
        <p:grpSpPr bwMode="auto">
          <a:xfrm>
            <a:off x="549275" y="5384800"/>
            <a:ext cx="5845175" cy="2922588"/>
            <a:chOff x="346" y="3392"/>
            <a:chExt cx="3682" cy="1841"/>
          </a:xfrm>
        </p:grpSpPr>
        <p:sp>
          <p:nvSpPr>
            <p:cNvPr id="5150" name="Text Box 108">
              <a:extLst>
                <a:ext uri="{FF2B5EF4-FFF2-40B4-BE49-F238E27FC236}">
                  <a16:creationId xmlns:a16="http://schemas.microsoft.com/office/drawing/2014/main" id="{4B76B4D2-ECF5-4B82-9595-BABA51B2510E}"/>
                </a:ext>
              </a:extLst>
            </p:cNvPr>
            <p:cNvSpPr txBox="1">
              <a:spLocks noChangeArrowheads="1"/>
            </p:cNvSpPr>
            <p:nvPr/>
          </p:nvSpPr>
          <p:spPr bwMode="auto">
            <a:xfrm>
              <a:off x="890" y="3392"/>
              <a:ext cx="1571" cy="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30000"/>
                </a:spcAft>
              </a:pPr>
              <a:r>
                <a:rPr lang="de-DE" altLang="de-DE" sz="1200" b="1"/>
                <a:t>Schwerpunktsuche</a:t>
              </a:r>
            </a:p>
            <a:p>
              <a:pPr eaLnBrk="1" hangingPunct="1"/>
              <a:r>
                <a:rPr lang="de-DE" altLang="de-DE" sz="1000" u="sng"/>
                <a:t>Ihr braucht</a:t>
              </a:r>
              <a:r>
                <a:rPr lang="de-DE" altLang="de-DE" sz="1000"/>
                <a:t>:</a:t>
              </a:r>
            </a:p>
            <a:p>
              <a:pPr eaLnBrk="1" hangingPunct="1"/>
              <a:r>
                <a:rPr lang="de-DE" altLang="de-DE" sz="1000"/>
                <a:t>1 Pappe mit Löchern</a:t>
              </a:r>
            </a:p>
            <a:p>
              <a:pPr eaLnBrk="1" hangingPunct="1"/>
              <a:r>
                <a:rPr lang="de-DE" altLang="de-DE" sz="1000"/>
                <a:t>1 Band mit Mutter (als Lot zu verwenden)</a:t>
              </a:r>
            </a:p>
            <a:p>
              <a:pPr eaLnBrk="1" hangingPunct="1"/>
              <a:r>
                <a:rPr lang="de-DE" altLang="de-DE" sz="1000"/>
                <a:t>1 Filzstift</a:t>
              </a:r>
            </a:p>
            <a:p>
              <a:pPr eaLnBrk="1" hangingPunct="1"/>
              <a:r>
                <a:rPr lang="de-DE" altLang="de-DE" sz="1000"/>
                <a:t>1 Ständer mit einem Knopf</a:t>
              </a:r>
            </a:p>
          </p:txBody>
        </p:sp>
        <p:sp>
          <p:nvSpPr>
            <p:cNvPr id="5151" name="Text Box 109">
              <a:extLst>
                <a:ext uri="{FF2B5EF4-FFF2-40B4-BE49-F238E27FC236}">
                  <a16:creationId xmlns:a16="http://schemas.microsoft.com/office/drawing/2014/main" id="{7F602D35-8A96-4BE2-A91C-D92C7021C630}"/>
                </a:ext>
              </a:extLst>
            </p:cNvPr>
            <p:cNvSpPr txBox="1">
              <a:spLocks noChangeArrowheads="1"/>
            </p:cNvSpPr>
            <p:nvPr/>
          </p:nvSpPr>
          <p:spPr bwMode="auto">
            <a:xfrm>
              <a:off x="890" y="4072"/>
              <a:ext cx="3084" cy="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30000"/>
                </a:spcAft>
              </a:pPr>
              <a:r>
                <a:rPr lang="de-DE" altLang="de-DE" sz="1000" u="sng"/>
                <a:t>Diesen Versuch müsst ihr zu zweit machen</a:t>
              </a:r>
              <a:r>
                <a:rPr lang="de-DE" altLang="de-DE" sz="1000"/>
                <a:t>. </a:t>
              </a:r>
            </a:p>
            <a:p>
              <a:pPr eaLnBrk="1" hangingPunct="1"/>
              <a:r>
                <a:rPr lang="de-DE" altLang="de-DE" sz="1000"/>
                <a:t>Steckt das kürzere Ende des Bandes durch ein Loch in der Pappe.</a:t>
              </a:r>
            </a:p>
            <a:p>
              <a:pPr eaLnBrk="1" hangingPunct="1"/>
              <a:r>
                <a:rPr lang="de-DE" altLang="de-DE" sz="1000"/>
                <a:t>Ein Kind hält es fest und lässt das Lot zur Ruhe kommen.</a:t>
              </a:r>
            </a:p>
          </p:txBody>
        </p:sp>
        <p:sp>
          <p:nvSpPr>
            <p:cNvPr id="5152" name="Text Box 110">
              <a:extLst>
                <a:ext uri="{FF2B5EF4-FFF2-40B4-BE49-F238E27FC236}">
                  <a16:creationId xmlns:a16="http://schemas.microsoft.com/office/drawing/2014/main" id="{45DC3460-66CD-4894-88FF-4270EB637A6F}"/>
                </a:ext>
              </a:extLst>
            </p:cNvPr>
            <p:cNvSpPr txBox="1">
              <a:spLocks noChangeArrowheads="1"/>
            </p:cNvSpPr>
            <p:nvPr/>
          </p:nvSpPr>
          <p:spPr bwMode="auto">
            <a:xfrm>
              <a:off x="2478" y="3438"/>
              <a:ext cx="1550" cy="19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400"/>
                <a:t>Karte 13: Schwerpunktsuche</a:t>
              </a:r>
            </a:p>
          </p:txBody>
        </p:sp>
        <p:sp>
          <p:nvSpPr>
            <p:cNvPr id="5153" name="Text Box 116">
              <a:extLst>
                <a:ext uri="{FF2B5EF4-FFF2-40B4-BE49-F238E27FC236}">
                  <a16:creationId xmlns:a16="http://schemas.microsoft.com/office/drawing/2014/main" id="{12A58392-8F01-4F25-A1B9-F458EC6ABAFD}"/>
                </a:ext>
              </a:extLst>
            </p:cNvPr>
            <p:cNvSpPr txBox="1">
              <a:spLocks noChangeArrowheads="1"/>
            </p:cNvSpPr>
            <p:nvPr/>
          </p:nvSpPr>
          <p:spPr bwMode="auto">
            <a:xfrm>
              <a:off x="346" y="4389"/>
              <a:ext cx="3674" cy="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Wenn das Lot ruhig hängt, drückt das andere Kind das Band in dieser Position auf die Pappe. </a:t>
              </a:r>
            </a:p>
            <a:p>
              <a:pPr eaLnBrk="1" hangingPunct="1"/>
              <a:r>
                <a:rPr lang="de-DE" altLang="de-DE" sz="1000"/>
                <a:t>Legt dann die Pappe mit dem Band auf den Tisch. Zeichnet einen Strich am Band entlang. </a:t>
              </a:r>
            </a:p>
            <a:p>
              <a:pPr eaLnBrk="1" hangingPunct="1">
                <a:spcBef>
                  <a:spcPct val="40000"/>
                </a:spcBef>
              </a:pPr>
              <a:r>
                <a:rPr lang="de-DE" altLang="de-DE" sz="1000"/>
                <a:t>Wiederholt den Vorgang mit zwei anderen Löchern. </a:t>
              </a:r>
            </a:p>
            <a:p>
              <a:pPr eaLnBrk="1" hangingPunct="1">
                <a:spcBef>
                  <a:spcPct val="40000"/>
                </a:spcBef>
              </a:pPr>
              <a:r>
                <a:rPr lang="de-DE" altLang="de-DE" sz="1000"/>
                <a:t>Nehmt nun den Ständer und legt die Pappscheibe waagerecht mit dem Kreuzungspunkt der Striche auf den Knopf. </a:t>
              </a:r>
            </a:p>
            <a:p>
              <a:pPr eaLnBrk="1" hangingPunct="1">
                <a:spcBef>
                  <a:spcPct val="40000"/>
                </a:spcBef>
              </a:pPr>
              <a:r>
                <a:rPr lang="de-DE" altLang="de-DE" sz="1000"/>
                <a:t>Wenn ihr sorgfältig gearbeitet habt, entspricht der Kreuzungspunkt der Striche dem Schwerpunkt der Pappe und sie bleibt auf dem Knopf liegen. </a:t>
              </a:r>
            </a:p>
          </p:txBody>
        </p:sp>
        <p:pic>
          <p:nvPicPr>
            <p:cNvPr id="5154" name="Picture 133">
              <a:extLst>
                <a:ext uri="{FF2B5EF4-FFF2-40B4-BE49-F238E27FC236}">
                  <a16:creationId xmlns:a16="http://schemas.microsoft.com/office/drawing/2014/main" id="{7D6CCF31-C6A9-47DF-B423-D74A00E79C9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46" y="3437"/>
              <a:ext cx="447" cy="907"/>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130" name="Group 155">
            <a:extLst>
              <a:ext uri="{FF2B5EF4-FFF2-40B4-BE49-F238E27FC236}">
                <a16:creationId xmlns:a16="http://schemas.microsoft.com/office/drawing/2014/main" id="{262E4985-2CD1-49B2-8B04-ADC42F20452E}"/>
              </a:ext>
            </a:extLst>
          </p:cNvPr>
          <p:cNvGrpSpPr>
            <a:grpSpLocks/>
          </p:cNvGrpSpPr>
          <p:nvPr/>
        </p:nvGrpSpPr>
        <p:grpSpPr bwMode="auto">
          <a:xfrm>
            <a:off x="549275" y="4016375"/>
            <a:ext cx="5884863" cy="1341438"/>
            <a:chOff x="346" y="2530"/>
            <a:chExt cx="3707" cy="845"/>
          </a:xfrm>
        </p:grpSpPr>
        <p:sp>
          <p:nvSpPr>
            <p:cNvPr id="5144" name="Text Box 19">
              <a:extLst>
                <a:ext uri="{FF2B5EF4-FFF2-40B4-BE49-F238E27FC236}">
                  <a16:creationId xmlns:a16="http://schemas.microsoft.com/office/drawing/2014/main" id="{4A25FBA7-D961-4845-9EF0-1BC27320AE39}"/>
                </a:ext>
              </a:extLst>
            </p:cNvPr>
            <p:cNvSpPr txBox="1">
              <a:spLocks noChangeArrowheads="1"/>
            </p:cNvSpPr>
            <p:nvPr/>
          </p:nvSpPr>
          <p:spPr bwMode="auto">
            <a:xfrm>
              <a:off x="1071" y="3029"/>
              <a:ext cx="2382"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Setzt den Vogel so auf die Pyramide, dass er nicht herunter fällt.</a:t>
              </a:r>
            </a:p>
            <a:p>
              <a:pPr eaLnBrk="1" hangingPunct="1"/>
              <a:r>
                <a:rPr lang="de-DE" altLang="de-DE" sz="1000"/>
                <a:t>Erklärt, warum der Schwerpunkt des Vogels im Schnabel liegt.</a:t>
              </a:r>
            </a:p>
            <a:p>
              <a:pPr eaLnBrk="1" hangingPunct="1"/>
              <a:r>
                <a:rPr lang="de-DE" altLang="de-DE" sz="1000"/>
                <a:t>Wo würde er liegen, wenn die Flügel gerade wären?</a:t>
              </a:r>
            </a:p>
          </p:txBody>
        </p:sp>
        <p:sp>
          <p:nvSpPr>
            <p:cNvPr id="5145" name="Text Box 11">
              <a:extLst>
                <a:ext uri="{FF2B5EF4-FFF2-40B4-BE49-F238E27FC236}">
                  <a16:creationId xmlns:a16="http://schemas.microsoft.com/office/drawing/2014/main" id="{DF9A5E2A-DABE-4B60-90CF-0BC68C864E12}"/>
                </a:ext>
              </a:extLst>
            </p:cNvPr>
            <p:cNvSpPr txBox="1">
              <a:spLocks noChangeArrowheads="1"/>
            </p:cNvSpPr>
            <p:nvPr/>
          </p:nvSpPr>
          <p:spPr bwMode="auto">
            <a:xfrm>
              <a:off x="1071" y="2530"/>
              <a:ext cx="1013"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30000"/>
                </a:spcAft>
              </a:pPr>
              <a:r>
                <a:rPr lang="de-DE" altLang="de-DE" sz="1200" b="1"/>
                <a:t>Schwerpunkt-Vogel</a:t>
              </a:r>
            </a:p>
            <a:p>
              <a:pPr eaLnBrk="1" hangingPunct="1"/>
              <a:r>
                <a:rPr lang="de-DE" altLang="de-DE" sz="1000" u="sng"/>
                <a:t>Ihr braucht</a:t>
              </a:r>
              <a:r>
                <a:rPr lang="de-DE" altLang="de-DE" sz="1000"/>
                <a:t>:</a:t>
              </a:r>
            </a:p>
            <a:p>
              <a:pPr eaLnBrk="1" hangingPunct="1"/>
              <a:r>
                <a:rPr lang="de-DE" altLang="de-DE" sz="1000"/>
                <a:t>1 Plastikvogel</a:t>
              </a:r>
            </a:p>
            <a:p>
              <a:pPr eaLnBrk="1" hangingPunct="1"/>
              <a:r>
                <a:rPr lang="de-DE" altLang="de-DE" sz="1000"/>
                <a:t>1 Kunststoffpyramide</a:t>
              </a:r>
            </a:p>
          </p:txBody>
        </p:sp>
        <p:sp>
          <p:nvSpPr>
            <p:cNvPr id="5146" name="Text Box 32">
              <a:extLst>
                <a:ext uri="{FF2B5EF4-FFF2-40B4-BE49-F238E27FC236}">
                  <a16:creationId xmlns:a16="http://schemas.microsoft.com/office/drawing/2014/main" id="{AA07967F-D4EE-456D-A962-74A006CD6A7A}"/>
                </a:ext>
              </a:extLst>
            </p:cNvPr>
            <p:cNvSpPr txBox="1">
              <a:spLocks noChangeArrowheads="1"/>
            </p:cNvSpPr>
            <p:nvPr/>
          </p:nvSpPr>
          <p:spPr bwMode="auto">
            <a:xfrm>
              <a:off x="2478" y="2621"/>
              <a:ext cx="1575" cy="19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400"/>
                <a:t>Karte 12: Schwerpunkt-Vogel</a:t>
              </a:r>
            </a:p>
          </p:txBody>
        </p:sp>
        <p:grpSp>
          <p:nvGrpSpPr>
            <p:cNvPr id="5147" name="Group 136">
              <a:extLst>
                <a:ext uri="{FF2B5EF4-FFF2-40B4-BE49-F238E27FC236}">
                  <a16:creationId xmlns:a16="http://schemas.microsoft.com/office/drawing/2014/main" id="{1F8914E2-917A-4D28-A264-4926EBE57C44}"/>
                </a:ext>
              </a:extLst>
            </p:cNvPr>
            <p:cNvGrpSpPr>
              <a:grpSpLocks/>
            </p:cNvGrpSpPr>
            <p:nvPr/>
          </p:nvGrpSpPr>
          <p:grpSpPr bwMode="auto">
            <a:xfrm>
              <a:off x="346" y="2580"/>
              <a:ext cx="579" cy="630"/>
              <a:chOff x="346" y="2399"/>
              <a:chExt cx="579" cy="630"/>
            </a:xfrm>
          </p:grpSpPr>
          <p:pic>
            <p:nvPicPr>
              <p:cNvPr id="5148" name="Picture 12">
                <a:extLst>
                  <a:ext uri="{FF2B5EF4-FFF2-40B4-BE49-F238E27FC236}">
                    <a16:creationId xmlns:a16="http://schemas.microsoft.com/office/drawing/2014/main" id="{82CC9349-32B8-4128-B025-F9B3DFADEF0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46" y="2399"/>
                <a:ext cx="579" cy="63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5149" name="Oval 134">
                <a:extLst>
                  <a:ext uri="{FF2B5EF4-FFF2-40B4-BE49-F238E27FC236}">
                    <a16:creationId xmlns:a16="http://schemas.microsoft.com/office/drawing/2014/main" id="{6F281319-8361-43C7-9511-6D62E11CDA57}"/>
                  </a:ext>
                </a:extLst>
              </p:cNvPr>
              <p:cNvSpPr>
                <a:spLocks noChangeArrowheads="1"/>
              </p:cNvSpPr>
              <p:nvPr/>
            </p:nvSpPr>
            <p:spPr bwMode="auto">
              <a:xfrm>
                <a:off x="572" y="2757"/>
                <a:ext cx="45" cy="4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grpSp>
      <p:grpSp>
        <p:nvGrpSpPr>
          <p:cNvPr id="5131" name="Group 154">
            <a:extLst>
              <a:ext uri="{FF2B5EF4-FFF2-40B4-BE49-F238E27FC236}">
                <a16:creationId xmlns:a16="http://schemas.microsoft.com/office/drawing/2014/main" id="{D05A2185-4708-43EB-ACE6-16B5ECB21408}"/>
              </a:ext>
            </a:extLst>
          </p:cNvPr>
          <p:cNvGrpSpPr>
            <a:grpSpLocks/>
          </p:cNvGrpSpPr>
          <p:nvPr/>
        </p:nvGrpSpPr>
        <p:grpSpPr bwMode="auto">
          <a:xfrm>
            <a:off x="476250" y="0"/>
            <a:ext cx="5832475" cy="2332038"/>
            <a:chOff x="300" y="0"/>
            <a:chExt cx="3674" cy="1469"/>
          </a:xfrm>
        </p:grpSpPr>
        <p:sp>
          <p:nvSpPr>
            <p:cNvPr id="5132" name="Text Box 79">
              <a:extLst>
                <a:ext uri="{FF2B5EF4-FFF2-40B4-BE49-F238E27FC236}">
                  <a16:creationId xmlns:a16="http://schemas.microsoft.com/office/drawing/2014/main" id="{11DEA768-9E0B-4769-BCB9-A729B45F6FE5}"/>
                </a:ext>
              </a:extLst>
            </p:cNvPr>
            <p:cNvSpPr txBox="1">
              <a:spLocks noChangeArrowheads="1"/>
            </p:cNvSpPr>
            <p:nvPr/>
          </p:nvSpPr>
          <p:spPr bwMode="auto">
            <a:xfrm>
              <a:off x="1389" y="0"/>
              <a:ext cx="1057"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200" b="1" dirty="0"/>
                <a:t>Sitzende Vögel</a:t>
              </a:r>
            </a:p>
            <a:p>
              <a:pPr eaLnBrk="1" hangingPunct="1"/>
              <a:r>
                <a:rPr lang="de-DE" altLang="de-DE" sz="1200" dirty="0"/>
                <a:t>I</a:t>
              </a:r>
              <a:r>
                <a:rPr lang="de-DE" altLang="de-DE" sz="1000" u="sng" dirty="0"/>
                <a:t>hr braucht</a:t>
              </a:r>
              <a:r>
                <a:rPr lang="de-DE" altLang="de-DE" sz="1000" dirty="0"/>
                <a:t>:</a:t>
              </a:r>
            </a:p>
            <a:p>
              <a:pPr eaLnBrk="1" hangingPunct="1"/>
              <a:r>
                <a:rPr lang="de-DE" altLang="de-DE" sz="1000" dirty="0"/>
                <a:t>1 </a:t>
              </a:r>
              <a:r>
                <a:rPr lang="de-DE" altLang="de-DE" sz="1000" dirty="0">
                  <a:solidFill>
                    <a:srgbClr val="0000FF"/>
                  </a:solidFill>
                </a:rPr>
                <a:t>Papagei </a:t>
              </a:r>
            </a:p>
            <a:p>
              <a:pPr eaLnBrk="1" hangingPunct="1"/>
              <a:r>
                <a:rPr lang="de-DE" altLang="de-DE" sz="1000" dirty="0"/>
                <a:t>1 </a:t>
              </a:r>
              <a:r>
                <a:rPr lang="de-DE" altLang="de-DE" sz="1000" dirty="0">
                  <a:solidFill>
                    <a:srgbClr val="CC3300"/>
                  </a:solidFill>
                </a:rPr>
                <a:t>Kakadu</a:t>
              </a:r>
            </a:p>
            <a:p>
              <a:pPr eaLnBrk="1" hangingPunct="1"/>
              <a:r>
                <a:rPr lang="de-DE" altLang="de-DE" sz="1000" dirty="0"/>
                <a:t>2 große Büroklammern </a:t>
              </a:r>
            </a:p>
            <a:p>
              <a:pPr eaLnBrk="1" hangingPunct="1"/>
              <a:r>
                <a:rPr lang="de-DE" altLang="de-DE" sz="1000" dirty="0"/>
                <a:t>2 Ständer mit einem Knopf</a:t>
              </a:r>
              <a:endParaRPr lang="de-DE" altLang="de-DE" dirty="0"/>
            </a:p>
          </p:txBody>
        </p:sp>
        <p:sp>
          <p:nvSpPr>
            <p:cNvPr id="5133" name="Text Box 80">
              <a:extLst>
                <a:ext uri="{FF2B5EF4-FFF2-40B4-BE49-F238E27FC236}">
                  <a16:creationId xmlns:a16="http://schemas.microsoft.com/office/drawing/2014/main" id="{5FE7FA3C-AEAD-4EE1-B990-BC17B79E8579}"/>
                </a:ext>
              </a:extLst>
            </p:cNvPr>
            <p:cNvSpPr txBox="1">
              <a:spLocks noChangeArrowheads="1"/>
            </p:cNvSpPr>
            <p:nvPr/>
          </p:nvSpPr>
          <p:spPr bwMode="auto">
            <a:xfrm>
              <a:off x="300" y="787"/>
              <a:ext cx="3674" cy="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dirty="0"/>
                <a:t>Setzt den </a:t>
              </a:r>
              <a:r>
                <a:rPr lang="de-DE" altLang="de-DE" sz="1000" dirty="0">
                  <a:solidFill>
                    <a:srgbClr val="C00000"/>
                  </a:solidFill>
                </a:rPr>
                <a:t>Kakadu</a:t>
              </a:r>
              <a:r>
                <a:rPr lang="de-DE" altLang="de-DE" sz="1000" dirty="0"/>
                <a:t> senkrecht auf den Knopf des Ständers. </a:t>
              </a:r>
            </a:p>
            <a:p>
              <a:pPr eaLnBrk="1" hangingPunct="1"/>
              <a:r>
                <a:rPr lang="de-DE" altLang="de-DE" sz="1000" dirty="0"/>
                <a:t>Setzt den </a:t>
              </a:r>
              <a:r>
                <a:rPr lang="de-DE" altLang="de-DE" sz="1000" dirty="0">
                  <a:solidFill>
                    <a:srgbClr val="0000FF"/>
                  </a:solidFill>
                </a:rPr>
                <a:t>Papagei </a:t>
              </a:r>
              <a:r>
                <a:rPr lang="de-DE" altLang="de-DE" sz="1000" dirty="0"/>
                <a:t>senkrecht auf den Knopf des Ständers. Vermutlich müsst ihr eine Büroklammer zu Hilfe nehmen, damit er sitzen bleibt. </a:t>
              </a:r>
            </a:p>
            <a:p>
              <a:pPr eaLnBrk="1" hangingPunct="1">
                <a:spcBef>
                  <a:spcPct val="50000"/>
                </a:spcBef>
              </a:pPr>
              <a:r>
                <a:rPr lang="de-DE" altLang="de-DE" sz="1000" dirty="0"/>
                <a:t>Legt nun den</a:t>
              </a:r>
              <a:r>
                <a:rPr lang="de-DE" altLang="de-DE" sz="1000" dirty="0">
                  <a:solidFill>
                    <a:srgbClr val="C00000"/>
                  </a:solidFill>
                </a:rPr>
                <a:t> Kakadu </a:t>
              </a:r>
              <a:r>
                <a:rPr lang="de-DE" altLang="de-DE" sz="1000" dirty="0"/>
                <a:t>waagerecht auf den Knopf des Ständers. </a:t>
              </a:r>
            </a:p>
            <a:p>
              <a:pPr eaLnBrk="1" hangingPunct="1"/>
              <a:r>
                <a:rPr lang="de-DE" altLang="de-DE" sz="1000" dirty="0"/>
                <a:t>Legt den </a:t>
              </a:r>
              <a:r>
                <a:rPr lang="de-DE" altLang="de-DE" sz="1000" dirty="0">
                  <a:solidFill>
                    <a:srgbClr val="0000FF"/>
                  </a:solidFill>
                </a:rPr>
                <a:t>Papagei </a:t>
              </a:r>
              <a:r>
                <a:rPr lang="de-DE" altLang="de-DE" sz="1000" dirty="0"/>
                <a:t>waagerecht auf den Knopf des Ständers. Vermutlich müsst ihr eine Büroklammer zu Hilfe nehmen, weil der Schwerpunkt des Kakadus außerhalb seines Körpers liegt..  </a:t>
              </a:r>
              <a:endParaRPr lang="de-DE" altLang="de-DE" dirty="0"/>
            </a:p>
          </p:txBody>
        </p:sp>
        <p:sp>
          <p:nvSpPr>
            <p:cNvPr id="5134" name="Text Box 84">
              <a:extLst>
                <a:ext uri="{FF2B5EF4-FFF2-40B4-BE49-F238E27FC236}">
                  <a16:creationId xmlns:a16="http://schemas.microsoft.com/office/drawing/2014/main" id="{D8E66C61-5256-4886-92D2-9951F722CBA6}"/>
                </a:ext>
              </a:extLst>
            </p:cNvPr>
            <p:cNvSpPr txBox="1">
              <a:spLocks noChangeArrowheads="1"/>
            </p:cNvSpPr>
            <p:nvPr/>
          </p:nvSpPr>
          <p:spPr bwMode="auto">
            <a:xfrm>
              <a:off x="2561" y="200"/>
              <a:ext cx="1358" cy="19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400"/>
                <a:t>Karte 10: Sitzende Vögel</a:t>
              </a:r>
              <a:endParaRPr lang="de-DE" altLang="de-DE"/>
            </a:p>
          </p:txBody>
        </p:sp>
        <p:grpSp>
          <p:nvGrpSpPr>
            <p:cNvPr id="5135" name="Group 151">
              <a:extLst>
                <a:ext uri="{FF2B5EF4-FFF2-40B4-BE49-F238E27FC236}">
                  <a16:creationId xmlns:a16="http://schemas.microsoft.com/office/drawing/2014/main" id="{FEA97D74-7F3A-4CB7-A86E-1A554D644C00}"/>
                </a:ext>
              </a:extLst>
            </p:cNvPr>
            <p:cNvGrpSpPr>
              <a:grpSpLocks/>
            </p:cNvGrpSpPr>
            <p:nvPr/>
          </p:nvGrpSpPr>
          <p:grpSpPr bwMode="auto">
            <a:xfrm>
              <a:off x="359" y="58"/>
              <a:ext cx="861" cy="718"/>
              <a:chOff x="346" y="0"/>
              <a:chExt cx="861" cy="718"/>
            </a:xfrm>
          </p:grpSpPr>
          <p:grpSp>
            <p:nvGrpSpPr>
              <p:cNvPr id="5136" name="Group 81">
                <a:extLst>
                  <a:ext uri="{FF2B5EF4-FFF2-40B4-BE49-F238E27FC236}">
                    <a16:creationId xmlns:a16="http://schemas.microsoft.com/office/drawing/2014/main" id="{FE46F56A-BC6B-41EC-9681-4BB4674BA64E}"/>
                  </a:ext>
                </a:extLst>
              </p:cNvPr>
              <p:cNvGrpSpPr>
                <a:grpSpLocks/>
              </p:cNvGrpSpPr>
              <p:nvPr/>
            </p:nvGrpSpPr>
            <p:grpSpPr bwMode="auto">
              <a:xfrm>
                <a:off x="346" y="0"/>
                <a:ext cx="861" cy="718"/>
                <a:chOff x="346" y="1927"/>
                <a:chExt cx="1072" cy="772"/>
              </a:xfrm>
            </p:grpSpPr>
            <p:pic>
              <p:nvPicPr>
                <p:cNvPr id="5142" name="Grafik 2">
                  <a:extLst>
                    <a:ext uri="{FF2B5EF4-FFF2-40B4-BE49-F238E27FC236}">
                      <a16:creationId xmlns:a16="http://schemas.microsoft.com/office/drawing/2014/main" id="{C1ADF818-5F8B-40FA-AE70-15536593241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46" y="1927"/>
                  <a:ext cx="495" cy="772"/>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5143" name="Picture 83">
                  <a:extLst>
                    <a:ext uri="{FF2B5EF4-FFF2-40B4-BE49-F238E27FC236}">
                      <a16:creationId xmlns:a16="http://schemas.microsoft.com/office/drawing/2014/main" id="{D5294558-A878-4CD0-8A9A-9A33D6BE4CC0}"/>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90" y="1927"/>
                  <a:ext cx="528" cy="772"/>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grpSp>
          <p:sp>
            <p:nvSpPr>
              <p:cNvPr id="5137" name="Oval 141">
                <a:extLst>
                  <a:ext uri="{FF2B5EF4-FFF2-40B4-BE49-F238E27FC236}">
                    <a16:creationId xmlns:a16="http://schemas.microsoft.com/office/drawing/2014/main" id="{D0C6D507-933F-466E-8D43-12FD3B180E91}"/>
                  </a:ext>
                </a:extLst>
              </p:cNvPr>
              <p:cNvSpPr>
                <a:spLocks noChangeArrowheads="1"/>
              </p:cNvSpPr>
              <p:nvPr/>
            </p:nvSpPr>
            <p:spPr bwMode="auto">
              <a:xfrm>
                <a:off x="1013" y="425"/>
                <a:ext cx="45" cy="4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5138" name="Line 142">
                <a:extLst>
                  <a:ext uri="{FF2B5EF4-FFF2-40B4-BE49-F238E27FC236}">
                    <a16:creationId xmlns:a16="http://schemas.microsoft.com/office/drawing/2014/main" id="{BAAB7BB0-A93D-4CE4-90D0-3CBA1C6A5712}"/>
                  </a:ext>
                </a:extLst>
              </p:cNvPr>
              <p:cNvSpPr>
                <a:spLocks noChangeShapeType="1"/>
              </p:cNvSpPr>
              <p:nvPr/>
            </p:nvSpPr>
            <p:spPr bwMode="auto">
              <a:xfrm>
                <a:off x="1032" y="206"/>
                <a:ext cx="0" cy="453"/>
              </a:xfrm>
              <a:prstGeom prst="line">
                <a:avLst/>
              </a:prstGeom>
              <a:noFill/>
              <a:ln w="9525">
                <a:solidFill>
                  <a:srgbClr val="00008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5139" name="Group 150">
                <a:extLst>
                  <a:ext uri="{FF2B5EF4-FFF2-40B4-BE49-F238E27FC236}">
                    <a16:creationId xmlns:a16="http://schemas.microsoft.com/office/drawing/2014/main" id="{EF82E905-1E65-4248-BEB2-E7105DC2D6B9}"/>
                  </a:ext>
                </a:extLst>
              </p:cNvPr>
              <p:cNvGrpSpPr>
                <a:grpSpLocks/>
              </p:cNvGrpSpPr>
              <p:nvPr/>
            </p:nvGrpSpPr>
            <p:grpSpPr bwMode="auto">
              <a:xfrm>
                <a:off x="436" y="111"/>
                <a:ext cx="45" cy="499"/>
                <a:chOff x="436" y="111"/>
                <a:chExt cx="45" cy="499"/>
              </a:xfrm>
            </p:grpSpPr>
            <p:sp>
              <p:nvSpPr>
                <p:cNvPr id="5140" name="Oval 140">
                  <a:extLst>
                    <a:ext uri="{FF2B5EF4-FFF2-40B4-BE49-F238E27FC236}">
                      <a16:creationId xmlns:a16="http://schemas.microsoft.com/office/drawing/2014/main" id="{FB4C0FB2-546B-4E9E-896A-A36397A6A3E2}"/>
                    </a:ext>
                  </a:extLst>
                </p:cNvPr>
                <p:cNvSpPr>
                  <a:spLocks noChangeArrowheads="1"/>
                </p:cNvSpPr>
                <p:nvPr/>
              </p:nvSpPr>
              <p:spPr bwMode="auto">
                <a:xfrm>
                  <a:off x="436" y="262"/>
                  <a:ext cx="45" cy="46"/>
                </a:xfrm>
                <a:prstGeom prst="ellipse">
                  <a:avLst/>
                </a:prstGeom>
                <a:solidFill>
                  <a:srgbClr val="CC3300"/>
                </a:solidFill>
                <a:ln w="9525">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5141" name="Line 148">
                  <a:extLst>
                    <a:ext uri="{FF2B5EF4-FFF2-40B4-BE49-F238E27FC236}">
                      <a16:creationId xmlns:a16="http://schemas.microsoft.com/office/drawing/2014/main" id="{28DEC177-C986-4361-B46F-9BFAB69C15B9}"/>
                    </a:ext>
                  </a:extLst>
                </p:cNvPr>
                <p:cNvSpPr>
                  <a:spLocks noChangeShapeType="1"/>
                </p:cNvSpPr>
                <p:nvPr/>
              </p:nvSpPr>
              <p:spPr bwMode="auto">
                <a:xfrm>
                  <a:off x="462" y="111"/>
                  <a:ext cx="0" cy="499"/>
                </a:xfrm>
                <a:prstGeom prst="line">
                  <a:avLst/>
                </a:prstGeom>
                <a:noFill/>
                <a:ln w="9525">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18">
            <a:extLst>
              <a:ext uri="{FF2B5EF4-FFF2-40B4-BE49-F238E27FC236}">
                <a16:creationId xmlns:a16="http://schemas.microsoft.com/office/drawing/2014/main" id="{29711EE2-5F2D-4E9A-90F1-EE2AFFAB4AE7}"/>
              </a:ext>
            </a:extLst>
          </p:cNvPr>
          <p:cNvSpPr>
            <a:spLocks noChangeShapeType="1"/>
          </p:cNvSpPr>
          <p:nvPr/>
        </p:nvSpPr>
        <p:spPr bwMode="auto">
          <a:xfrm flipV="1">
            <a:off x="0" y="2360613"/>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23" name="Line 24">
            <a:extLst>
              <a:ext uri="{FF2B5EF4-FFF2-40B4-BE49-F238E27FC236}">
                <a16:creationId xmlns:a16="http://schemas.microsoft.com/office/drawing/2014/main" id="{AB025A05-C4D1-44B7-9C29-15487B2A9D71}"/>
              </a:ext>
            </a:extLst>
          </p:cNvPr>
          <p:cNvSpPr>
            <a:spLocks noChangeShapeType="1"/>
          </p:cNvSpPr>
          <p:nvPr/>
        </p:nvSpPr>
        <p:spPr bwMode="auto">
          <a:xfrm flipV="1">
            <a:off x="-171450" y="3175"/>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25" name="Line 28">
            <a:extLst>
              <a:ext uri="{FF2B5EF4-FFF2-40B4-BE49-F238E27FC236}">
                <a16:creationId xmlns:a16="http://schemas.microsoft.com/office/drawing/2014/main" id="{9C57EEDB-E43B-47FE-B6BA-B050EFC2F945}"/>
              </a:ext>
            </a:extLst>
          </p:cNvPr>
          <p:cNvSpPr>
            <a:spLocks noChangeShapeType="1"/>
          </p:cNvSpPr>
          <p:nvPr/>
        </p:nvSpPr>
        <p:spPr bwMode="auto">
          <a:xfrm flipV="1">
            <a:off x="0" y="9877425"/>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44" name="Text Box 19">
            <a:extLst>
              <a:ext uri="{FF2B5EF4-FFF2-40B4-BE49-F238E27FC236}">
                <a16:creationId xmlns:a16="http://schemas.microsoft.com/office/drawing/2014/main" id="{4A25FBA7-D961-4845-9EF0-1BC27320AE39}"/>
              </a:ext>
            </a:extLst>
          </p:cNvPr>
          <p:cNvSpPr txBox="1">
            <a:spLocks noChangeArrowheads="1"/>
          </p:cNvSpPr>
          <p:nvPr/>
        </p:nvSpPr>
        <p:spPr bwMode="auto">
          <a:xfrm>
            <a:off x="1502869" y="3306276"/>
            <a:ext cx="480585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sz="1000" dirty="0" smtClean="0"/>
              <a:t>Lege den </a:t>
            </a:r>
            <a:r>
              <a:rPr lang="de-DE" sz="1000" dirty="0"/>
              <a:t>gebogenen Haken mit dem </a:t>
            </a:r>
            <a:r>
              <a:rPr lang="de-DE" sz="1000" dirty="0" smtClean="0"/>
              <a:t>schmalen Ende (blauer Pfeil) waagrecht auf einen ausgestreckten Finger. Unmöglich</a:t>
            </a:r>
            <a:r>
              <a:rPr lang="de-DE" sz="1000" dirty="0"/>
              <a:t>? </a:t>
            </a:r>
            <a:r>
              <a:rPr lang="de-DE" sz="1000" dirty="0" smtClean="0"/>
              <a:t>Genau</a:t>
            </a:r>
            <a:r>
              <a:rPr lang="de-DE" sz="1000" dirty="0"/>
              <a:t>! </a:t>
            </a:r>
            <a:endParaRPr lang="de-DE" sz="1000" dirty="0" smtClean="0"/>
          </a:p>
          <a:p>
            <a:pPr eaLnBrk="1" hangingPunct="1"/>
            <a:endParaRPr lang="de-DE" sz="1000" dirty="0"/>
          </a:p>
          <a:p>
            <a:pPr eaLnBrk="1" hangingPunct="1"/>
            <a:r>
              <a:rPr lang="de-DE" sz="1000" dirty="0" smtClean="0"/>
              <a:t>Jetzt nimm den Gürtel und lege </a:t>
            </a:r>
            <a:r>
              <a:rPr lang="de-DE" sz="1000" dirty="0"/>
              <a:t>ihn </a:t>
            </a:r>
            <a:r>
              <a:rPr lang="de-DE" sz="1000" dirty="0" smtClean="0"/>
              <a:t>an den dafür </a:t>
            </a:r>
            <a:r>
              <a:rPr lang="de-DE" sz="1000" dirty="0"/>
              <a:t>vorgesehenen Spalt des „Hakens</a:t>
            </a:r>
            <a:r>
              <a:rPr lang="de-DE" sz="1000" dirty="0" smtClean="0"/>
              <a:t>“ (gelber Pfeil). Nun </a:t>
            </a:r>
            <a:r>
              <a:rPr lang="de-DE" sz="1000" dirty="0"/>
              <a:t>der gleiche Vorgang nochmals: ES FUNKTIONIERT! </a:t>
            </a:r>
            <a:endParaRPr lang="de-DE" sz="1000" dirty="0" smtClean="0"/>
          </a:p>
          <a:p>
            <a:pPr eaLnBrk="1" hangingPunct="1"/>
            <a:r>
              <a:rPr lang="de-DE" sz="1000" dirty="0" smtClean="0"/>
              <a:t>Der </a:t>
            </a:r>
            <a:r>
              <a:rPr lang="de-DE" sz="1000" dirty="0"/>
              <a:t>Haken mitsamt dem Gürtel steht waagerecht vom Finger weg und liegt nur ganz an der Spitze auf! </a:t>
            </a:r>
            <a:endParaRPr lang="de-DE" altLang="de-DE" sz="1000" dirty="0"/>
          </a:p>
        </p:txBody>
      </p:sp>
      <p:sp>
        <p:nvSpPr>
          <p:cNvPr id="5145" name="Text Box 11">
            <a:extLst>
              <a:ext uri="{FF2B5EF4-FFF2-40B4-BE49-F238E27FC236}">
                <a16:creationId xmlns:a16="http://schemas.microsoft.com/office/drawing/2014/main" id="{DF9A5E2A-DABE-4B60-90CF-0BC68C864E12}"/>
              </a:ext>
            </a:extLst>
          </p:cNvPr>
          <p:cNvSpPr txBox="1">
            <a:spLocks noChangeArrowheads="1"/>
          </p:cNvSpPr>
          <p:nvPr/>
        </p:nvSpPr>
        <p:spPr bwMode="auto">
          <a:xfrm>
            <a:off x="1700808" y="2514115"/>
            <a:ext cx="1715534" cy="79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30000"/>
              </a:spcAft>
            </a:pPr>
            <a:r>
              <a:rPr lang="de-DE" altLang="de-DE" sz="1200" b="1" dirty="0" smtClean="0"/>
              <a:t>Unglaublicher Haken</a:t>
            </a:r>
            <a:endParaRPr lang="de-DE" altLang="de-DE" sz="1200" b="1" dirty="0"/>
          </a:p>
          <a:p>
            <a:pPr eaLnBrk="1" hangingPunct="1"/>
            <a:r>
              <a:rPr lang="de-DE" altLang="de-DE" sz="1000" u="sng" dirty="0"/>
              <a:t>Ihr braucht</a:t>
            </a:r>
            <a:r>
              <a:rPr lang="de-DE" altLang="de-DE" sz="1000" dirty="0"/>
              <a:t>:</a:t>
            </a:r>
          </a:p>
          <a:p>
            <a:pPr eaLnBrk="1" hangingPunct="1"/>
            <a:r>
              <a:rPr lang="de-DE" altLang="de-DE" sz="1000" dirty="0"/>
              <a:t>1 </a:t>
            </a:r>
            <a:r>
              <a:rPr lang="de-DE" altLang="de-DE" sz="1000" dirty="0" smtClean="0"/>
              <a:t>Unglaublichen Haken</a:t>
            </a:r>
            <a:endParaRPr lang="de-DE" altLang="de-DE" sz="1000" dirty="0"/>
          </a:p>
          <a:p>
            <a:pPr eaLnBrk="1" hangingPunct="1"/>
            <a:r>
              <a:rPr lang="de-DE" altLang="de-DE" sz="1000" dirty="0"/>
              <a:t>1 </a:t>
            </a:r>
            <a:r>
              <a:rPr lang="de-DE" altLang="de-DE" sz="1000" dirty="0" smtClean="0"/>
              <a:t>Gürtel</a:t>
            </a:r>
            <a:endParaRPr lang="de-DE" altLang="de-DE" sz="1000" dirty="0"/>
          </a:p>
        </p:txBody>
      </p:sp>
      <p:sp>
        <p:nvSpPr>
          <p:cNvPr id="5146" name="Text Box 32">
            <a:extLst>
              <a:ext uri="{FF2B5EF4-FFF2-40B4-BE49-F238E27FC236}">
                <a16:creationId xmlns:a16="http://schemas.microsoft.com/office/drawing/2014/main" id="{AA07967F-D4EE-456D-A962-74A006CD6A7A}"/>
              </a:ext>
            </a:extLst>
          </p:cNvPr>
          <p:cNvSpPr txBox="1">
            <a:spLocks noChangeArrowheads="1"/>
          </p:cNvSpPr>
          <p:nvPr/>
        </p:nvSpPr>
        <p:spPr bwMode="auto">
          <a:xfrm>
            <a:off x="3934422" y="2658578"/>
            <a:ext cx="2622551" cy="3079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400" dirty="0"/>
              <a:t>Karte </a:t>
            </a:r>
            <a:r>
              <a:rPr lang="de-DE" altLang="de-DE" sz="1400" dirty="0" smtClean="0"/>
              <a:t>15: Unglaublicher Haken</a:t>
            </a:r>
            <a:endParaRPr lang="de-DE" altLang="de-DE" sz="1400" dirty="0"/>
          </a:p>
        </p:txBody>
      </p:sp>
      <p:sp>
        <p:nvSpPr>
          <p:cNvPr id="5132" name="Text Box 79">
            <a:extLst>
              <a:ext uri="{FF2B5EF4-FFF2-40B4-BE49-F238E27FC236}">
                <a16:creationId xmlns:a16="http://schemas.microsoft.com/office/drawing/2014/main" id="{11DEA768-9E0B-4769-BCB9-A729B45F6FE5}"/>
              </a:ext>
            </a:extLst>
          </p:cNvPr>
          <p:cNvSpPr txBox="1">
            <a:spLocks noChangeArrowheads="1"/>
          </p:cNvSpPr>
          <p:nvPr/>
        </p:nvSpPr>
        <p:spPr bwMode="auto">
          <a:xfrm>
            <a:off x="1684809" y="112227"/>
            <a:ext cx="153920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200" b="1" dirty="0" smtClean="0"/>
              <a:t>Pendelfigur Clown</a:t>
            </a:r>
            <a:endParaRPr lang="de-DE" altLang="de-DE" sz="1200" b="1" dirty="0"/>
          </a:p>
          <a:p>
            <a:pPr eaLnBrk="1" hangingPunct="1"/>
            <a:r>
              <a:rPr lang="de-DE" altLang="de-DE" sz="1200" dirty="0"/>
              <a:t>I</a:t>
            </a:r>
            <a:r>
              <a:rPr lang="de-DE" altLang="de-DE" sz="1000" u="sng" dirty="0"/>
              <a:t>hr braucht</a:t>
            </a:r>
            <a:r>
              <a:rPr lang="de-DE" altLang="de-DE" sz="1000" dirty="0"/>
              <a:t>:</a:t>
            </a:r>
          </a:p>
          <a:p>
            <a:pPr eaLnBrk="1" hangingPunct="1"/>
            <a:r>
              <a:rPr lang="de-DE" altLang="de-DE" sz="1000" dirty="0"/>
              <a:t>1 </a:t>
            </a:r>
            <a:r>
              <a:rPr lang="de-DE" altLang="de-DE" sz="1000" dirty="0" smtClean="0">
                <a:solidFill>
                  <a:srgbClr val="0000FF"/>
                </a:solidFill>
              </a:rPr>
              <a:t>Pendelfigur Clown</a:t>
            </a:r>
            <a:endParaRPr lang="de-DE" altLang="de-DE" dirty="0"/>
          </a:p>
        </p:txBody>
      </p:sp>
      <p:sp>
        <p:nvSpPr>
          <p:cNvPr id="5133" name="Text Box 80">
            <a:extLst>
              <a:ext uri="{FF2B5EF4-FFF2-40B4-BE49-F238E27FC236}">
                <a16:creationId xmlns:a16="http://schemas.microsoft.com/office/drawing/2014/main" id="{5FE7FA3C-AEAD-4EE1-B990-BC17B79E8579}"/>
              </a:ext>
            </a:extLst>
          </p:cNvPr>
          <p:cNvSpPr txBox="1">
            <a:spLocks noChangeArrowheads="1"/>
          </p:cNvSpPr>
          <p:nvPr/>
        </p:nvSpPr>
        <p:spPr bwMode="auto">
          <a:xfrm>
            <a:off x="476250" y="1249363"/>
            <a:ext cx="5832477"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sz="1000" dirty="0" smtClean="0"/>
              <a:t>Setze den Clown mit Schwung auf </a:t>
            </a:r>
            <a:r>
              <a:rPr lang="de-DE" sz="1000" dirty="0"/>
              <a:t>eine </a:t>
            </a:r>
            <a:r>
              <a:rPr lang="de-DE" sz="1000" dirty="0" smtClean="0"/>
              <a:t>Tischkante. Die </a:t>
            </a:r>
            <a:r>
              <a:rPr lang="de-DE" sz="1000" dirty="0"/>
              <a:t>Arme schwingen </a:t>
            </a:r>
            <a:r>
              <a:rPr lang="de-DE" sz="1000" dirty="0" smtClean="0"/>
              <a:t>vor </a:t>
            </a:r>
            <a:r>
              <a:rPr lang="de-DE" sz="1000" dirty="0"/>
              <a:t>und </a:t>
            </a:r>
            <a:r>
              <a:rPr lang="de-DE" sz="1000" dirty="0" smtClean="0"/>
              <a:t>zurück </a:t>
            </a:r>
            <a:r>
              <a:rPr lang="de-DE" sz="1000" dirty="0"/>
              <a:t>und die Holzkugel unten </a:t>
            </a:r>
            <a:r>
              <a:rPr lang="de-DE" sz="1000" dirty="0" smtClean="0"/>
              <a:t>fängt sofort an, </a:t>
            </a:r>
            <a:r>
              <a:rPr lang="de-DE" sz="1000" dirty="0"/>
              <a:t>kräftig hin und her zu schwingen. Ohne dass die Figur herunterfällt! </a:t>
            </a:r>
            <a:endParaRPr lang="de-DE" altLang="de-DE" sz="1000" dirty="0"/>
          </a:p>
          <a:p>
            <a:pPr eaLnBrk="1" hangingPunct="1">
              <a:spcBef>
                <a:spcPct val="50000"/>
              </a:spcBef>
            </a:pPr>
            <a:r>
              <a:rPr lang="de-DE" altLang="de-DE" sz="1000" dirty="0" smtClean="0"/>
              <a:t>Warum? Der Schwerpunkt </a:t>
            </a:r>
            <a:r>
              <a:rPr lang="de-DE" altLang="de-DE" sz="1000" dirty="0"/>
              <a:t>des </a:t>
            </a:r>
            <a:r>
              <a:rPr lang="de-DE" altLang="de-DE" sz="1000" dirty="0" smtClean="0"/>
              <a:t>Clowns liegt außerhalb </a:t>
            </a:r>
            <a:r>
              <a:rPr lang="de-DE" altLang="de-DE" sz="1000" dirty="0"/>
              <a:t>seines </a:t>
            </a:r>
            <a:r>
              <a:rPr lang="de-DE" altLang="de-DE" sz="1000" dirty="0" smtClean="0"/>
              <a:t>Körpers.</a:t>
            </a:r>
            <a:endParaRPr lang="de-DE" altLang="de-DE" dirty="0"/>
          </a:p>
        </p:txBody>
      </p:sp>
      <p:sp>
        <p:nvSpPr>
          <p:cNvPr id="5134" name="Text Box 84">
            <a:extLst>
              <a:ext uri="{FF2B5EF4-FFF2-40B4-BE49-F238E27FC236}">
                <a16:creationId xmlns:a16="http://schemas.microsoft.com/office/drawing/2014/main" id="{D8E66C61-5256-4886-92D2-9951F722CBA6}"/>
              </a:ext>
            </a:extLst>
          </p:cNvPr>
          <p:cNvSpPr txBox="1">
            <a:spLocks noChangeArrowheads="1"/>
          </p:cNvSpPr>
          <p:nvPr/>
        </p:nvSpPr>
        <p:spPr bwMode="auto">
          <a:xfrm>
            <a:off x="4065589" y="317500"/>
            <a:ext cx="2414588" cy="3079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400" dirty="0"/>
              <a:t>Karte </a:t>
            </a:r>
            <a:r>
              <a:rPr lang="de-DE" altLang="de-DE" sz="1400" dirty="0" smtClean="0"/>
              <a:t>14: Pendelfigur Clown</a:t>
            </a:r>
            <a:endParaRPr lang="de-DE" altLang="de-DE" dirty="0"/>
          </a:p>
        </p:txBody>
      </p:sp>
      <p:pic>
        <p:nvPicPr>
          <p:cNvPr id="2050" name="Picture 2" descr="http://www.hund-hersbruck.de/web_neu/wp-content/uploads/Pendelclown2-112x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65" y="76201"/>
            <a:ext cx="875961" cy="11731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hund-hersbruck.de/web_neu/wp-content/uploads/hookbalgmmk-150x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65" y="2840922"/>
            <a:ext cx="936104" cy="542941"/>
          </a:xfrm>
          <a:prstGeom prst="rect">
            <a:avLst/>
          </a:prstGeom>
          <a:noFill/>
          <a:extLst>
            <a:ext uri="{909E8E84-426E-40DD-AFC4-6F175D3DCCD1}">
              <a14:hiddenFill xmlns:a14="http://schemas.microsoft.com/office/drawing/2010/main">
                <a:solidFill>
                  <a:srgbClr val="FFFFFF"/>
                </a:solidFill>
              </a14:hiddenFill>
            </a:ext>
          </a:extLst>
        </p:spPr>
      </p:pic>
      <p:sp>
        <p:nvSpPr>
          <p:cNvPr id="2" name="Pfeil nach unten 1"/>
          <p:cNvSpPr/>
          <p:nvPr/>
        </p:nvSpPr>
        <p:spPr>
          <a:xfrm>
            <a:off x="1182728" y="2461510"/>
            <a:ext cx="245974" cy="468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Pfeil nach unten 2"/>
          <p:cNvSpPr/>
          <p:nvPr/>
        </p:nvSpPr>
        <p:spPr>
          <a:xfrm>
            <a:off x="880145" y="2588237"/>
            <a:ext cx="72008" cy="46523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0085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8F1AE3E6-7B40-4071-9606-2D7D9C048A78}"/>
              </a:ext>
            </a:extLst>
          </p:cNvPr>
          <p:cNvSpPr txBox="1">
            <a:spLocks noChangeArrowheads="1"/>
          </p:cNvSpPr>
          <p:nvPr/>
        </p:nvSpPr>
        <p:spPr bwMode="auto">
          <a:xfrm>
            <a:off x="990712" y="584200"/>
            <a:ext cx="51972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de-DE" sz="2000" b="1" dirty="0"/>
              <a:t>Materialien der Sachkiste „Schwerpunkt“</a:t>
            </a:r>
          </a:p>
        </p:txBody>
      </p:sp>
      <p:grpSp>
        <p:nvGrpSpPr>
          <p:cNvPr id="6147" name="Group 3">
            <a:extLst>
              <a:ext uri="{FF2B5EF4-FFF2-40B4-BE49-F238E27FC236}">
                <a16:creationId xmlns:a16="http://schemas.microsoft.com/office/drawing/2014/main" id="{1044C96D-CF14-4F51-9E32-34F9848E6EBC}"/>
              </a:ext>
            </a:extLst>
          </p:cNvPr>
          <p:cNvGrpSpPr>
            <a:grpSpLocks/>
          </p:cNvGrpSpPr>
          <p:nvPr/>
        </p:nvGrpSpPr>
        <p:grpSpPr bwMode="auto">
          <a:xfrm>
            <a:off x="404813" y="1676400"/>
            <a:ext cx="6521450" cy="7019925"/>
            <a:chOff x="255" y="975"/>
            <a:chExt cx="4108" cy="4082"/>
          </a:xfrm>
        </p:grpSpPr>
        <p:pic>
          <p:nvPicPr>
            <p:cNvPr id="6151" name="Picture 4">
              <a:extLst>
                <a:ext uri="{FF2B5EF4-FFF2-40B4-BE49-F238E27FC236}">
                  <a16:creationId xmlns:a16="http://schemas.microsoft.com/office/drawing/2014/main" id="{41A64E7D-43AF-41D0-B6BC-0D0A8923F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 y="975"/>
              <a:ext cx="2826" cy="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5">
              <a:extLst>
                <a:ext uri="{FF2B5EF4-FFF2-40B4-BE49-F238E27FC236}">
                  <a16:creationId xmlns:a16="http://schemas.microsoft.com/office/drawing/2014/main" id="{5313FB70-E07C-46A1-A3AC-5A37EA7A0360}"/>
                </a:ext>
              </a:extLst>
            </p:cNvPr>
            <p:cNvSpPr txBox="1">
              <a:spLocks noChangeArrowheads="1"/>
            </p:cNvSpPr>
            <p:nvPr/>
          </p:nvSpPr>
          <p:spPr bwMode="auto">
            <a:xfrm>
              <a:off x="3022" y="3198"/>
              <a:ext cx="881" cy="14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8-Münze am Abgrund</a:t>
              </a:r>
            </a:p>
          </p:txBody>
        </p:sp>
        <p:sp>
          <p:nvSpPr>
            <p:cNvPr id="6153" name="Text Box 6">
              <a:extLst>
                <a:ext uri="{FF2B5EF4-FFF2-40B4-BE49-F238E27FC236}">
                  <a16:creationId xmlns:a16="http://schemas.microsoft.com/office/drawing/2014/main" id="{9A06EE82-AF3F-412E-9341-8BA586255A9A}"/>
                </a:ext>
              </a:extLst>
            </p:cNvPr>
            <p:cNvSpPr txBox="1">
              <a:spLocks noChangeArrowheads="1"/>
            </p:cNvSpPr>
            <p:nvPr/>
          </p:nvSpPr>
          <p:spPr bwMode="auto">
            <a:xfrm>
              <a:off x="890" y="1020"/>
              <a:ext cx="625" cy="14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1-Seiltänzerin </a:t>
              </a:r>
            </a:p>
          </p:txBody>
        </p:sp>
        <p:sp>
          <p:nvSpPr>
            <p:cNvPr id="6154" name="Text Box 7">
              <a:extLst>
                <a:ext uri="{FF2B5EF4-FFF2-40B4-BE49-F238E27FC236}">
                  <a16:creationId xmlns:a16="http://schemas.microsoft.com/office/drawing/2014/main" id="{B05A44A0-8959-41C8-B6C7-CB53DB8DD31E}"/>
                </a:ext>
              </a:extLst>
            </p:cNvPr>
            <p:cNvSpPr txBox="1">
              <a:spLocks noChangeArrowheads="1"/>
            </p:cNvSpPr>
            <p:nvPr/>
          </p:nvSpPr>
          <p:spPr bwMode="auto">
            <a:xfrm>
              <a:off x="3566" y="2880"/>
              <a:ext cx="797" cy="14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4-Stabschwerpunkt</a:t>
              </a:r>
            </a:p>
          </p:txBody>
        </p:sp>
        <p:sp>
          <p:nvSpPr>
            <p:cNvPr id="6155" name="Text Box 8">
              <a:extLst>
                <a:ext uri="{FF2B5EF4-FFF2-40B4-BE49-F238E27FC236}">
                  <a16:creationId xmlns:a16="http://schemas.microsoft.com/office/drawing/2014/main" id="{E02986A1-68BF-46B2-A8E0-68E38FB5B11D}"/>
                </a:ext>
              </a:extLst>
            </p:cNvPr>
            <p:cNvSpPr txBox="1">
              <a:spLocks noChangeArrowheads="1"/>
            </p:cNvSpPr>
            <p:nvPr/>
          </p:nvSpPr>
          <p:spPr bwMode="auto">
            <a:xfrm>
              <a:off x="618" y="2381"/>
              <a:ext cx="816" cy="14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Stehaufmännchen</a:t>
              </a:r>
            </a:p>
          </p:txBody>
        </p:sp>
        <p:sp>
          <p:nvSpPr>
            <p:cNvPr id="6156" name="Text Box 9">
              <a:extLst>
                <a:ext uri="{FF2B5EF4-FFF2-40B4-BE49-F238E27FC236}">
                  <a16:creationId xmlns:a16="http://schemas.microsoft.com/office/drawing/2014/main" id="{EB317588-F724-49B2-B0A8-53EDB3EBCDFA}"/>
                </a:ext>
              </a:extLst>
            </p:cNvPr>
            <p:cNvSpPr txBox="1">
              <a:spLocks noChangeArrowheads="1"/>
            </p:cNvSpPr>
            <p:nvPr/>
          </p:nvSpPr>
          <p:spPr bwMode="auto">
            <a:xfrm>
              <a:off x="346" y="3606"/>
              <a:ext cx="846" cy="14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7-Bleistiftspitzentanz</a:t>
              </a:r>
            </a:p>
          </p:txBody>
        </p:sp>
        <p:sp>
          <p:nvSpPr>
            <p:cNvPr id="6157" name="Text Box 10">
              <a:extLst>
                <a:ext uri="{FF2B5EF4-FFF2-40B4-BE49-F238E27FC236}">
                  <a16:creationId xmlns:a16="http://schemas.microsoft.com/office/drawing/2014/main" id="{3B5E1952-E0BA-4DF2-B211-1051D23134FB}"/>
                </a:ext>
              </a:extLst>
            </p:cNvPr>
            <p:cNvSpPr txBox="1">
              <a:spLocks noChangeArrowheads="1"/>
            </p:cNvSpPr>
            <p:nvPr/>
          </p:nvSpPr>
          <p:spPr bwMode="auto">
            <a:xfrm>
              <a:off x="3249" y="3787"/>
              <a:ext cx="960" cy="14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11-Stehende Plastikeier</a:t>
              </a:r>
            </a:p>
          </p:txBody>
        </p:sp>
        <p:sp>
          <p:nvSpPr>
            <p:cNvPr id="6158" name="Text Box 11">
              <a:extLst>
                <a:ext uri="{FF2B5EF4-FFF2-40B4-BE49-F238E27FC236}">
                  <a16:creationId xmlns:a16="http://schemas.microsoft.com/office/drawing/2014/main" id="{5C4F78B7-FD42-40DD-B5D6-34C9DAAA7E34}"/>
                </a:ext>
              </a:extLst>
            </p:cNvPr>
            <p:cNvSpPr txBox="1">
              <a:spLocks noChangeArrowheads="1"/>
            </p:cNvSpPr>
            <p:nvPr/>
          </p:nvSpPr>
          <p:spPr bwMode="auto">
            <a:xfrm>
              <a:off x="2432" y="4740"/>
              <a:ext cx="903" cy="14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15-Schwerpunktsuche</a:t>
              </a:r>
            </a:p>
          </p:txBody>
        </p:sp>
        <p:sp>
          <p:nvSpPr>
            <p:cNvPr id="6159" name="Text Box 12">
              <a:extLst>
                <a:ext uri="{FF2B5EF4-FFF2-40B4-BE49-F238E27FC236}">
                  <a16:creationId xmlns:a16="http://schemas.microsoft.com/office/drawing/2014/main" id="{DBEB0E68-C7B5-4E7E-AD6B-24F2C19B06D8}"/>
                </a:ext>
              </a:extLst>
            </p:cNvPr>
            <p:cNvSpPr txBox="1">
              <a:spLocks noChangeArrowheads="1"/>
            </p:cNvSpPr>
            <p:nvPr/>
          </p:nvSpPr>
          <p:spPr bwMode="auto">
            <a:xfrm>
              <a:off x="255" y="4422"/>
              <a:ext cx="907" cy="14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Seiltänzer mit Ständer</a:t>
              </a:r>
            </a:p>
          </p:txBody>
        </p:sp>
      </p:grpSp>
      <p:sp>
        <p:nvSpPr>
          <p:cNvPr id="6148" name="Text Box 13">
            <a:extLst>
              <a:ext uri="{FF2B5EF4-FFF2-40B4-BE49-F238E27FC236}">
                <a16:creationId xmlns:a16="http://schemas.microsoft.com/office/drawing/2014/main" id="{FE30BD80-8293-4394-AD10-75E9160DE490}"/>
              </a:ext>
            </a:extLst>
          </p:cNvPr>
          <p:cNvSpPr txBox="1">
            <a:spLocks noChangeArrowheads="1"/>
          </p:cNvSpPr>
          <p:nvPr/>
        </p:nvSpPr>
        <p:spPr bwMode="auto">
          <a:xfrm>
            <a:off x="981075" y="5097463"/>
            <a:ext cx="907621" cy="246221"/>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dirty="0"/>
              <a:t>Kerzenhalter</a:t>
            </a:r>
          </a:p>
        </p:txBody>
      </p:sp>
      <p:sp>
        <p:nvSpPr>
          <p:cNvPr id="6149" name="Text Box 14">
            <a:extLst>
              <a:ext uri="{FF2B5EF4-FFF2-40B4-BE49-F238E27FC236}">
                <a16:creationId xmlns:a16="http://schemas.microsoft.com/office/drawing/2014/main" id="{54C05C03-D94F-476D-99F9-2F9350C4DD2F}"/>
              </a:ext>
            </a:extLst>
          </p:cNvPr>
          <p:cNvSpPr txBox="1">
            <a:spLocks noChangeArrowheads="1"/>
          </p:cNvSpPr>
          <p:nvPr/>
        </p:nvSpPr>
        <p:spPr bwMode="auto">
          <a:xfrm>
            <a:off x="2636838" y="8555038"/>
            <a:ext cx="793750" cy="242887"/>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10-Kakadu</a:t>
            </a:r>
          </a:p>
        </p:txBody>
      </p:sp>
      <p:sp>
        <p:nvSpPr>
          <p:cNvPr id="6150" name="Text Box 15">
            <a:extLst>
              <a:ext uri="{FF2B5EF4-FFF2-40B4-BE49-F238E27FC236}">
                <a16:creationId xmlns:a16="http://schemas.microsoft.com/office/drawing/2014/main" id="{6471EBB0-C90C-4FD8-AE83-22DC7A616B2D}"/>
              </a:ext>
            </a:extLst>
          </p:cNvPr>
          <p:cNvSpPr txBox="1">
            <a:spLocks noChangeArrowheads="1"/>
          </p:cNvSpPr>
          <p:nvPr/>
        </p:nvSpPr>
        <p:spPr bwMode="auto">
          <a:xfrm>
            <a:off x="5013325" y="3008313"/>
            <a:ext cx="1230313" cy="2444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6-Zauberschachtel</a:t>
            </a:r>
          </a:p>
        </p:txBody>
      </p:sp>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1507</Words>
  <Application>Microsoft Office PowerPoint</Application>
  <PresentationFormat>A4-Papier (210 x 297 mm)</PresentationFormat>
  <Paragraphs>220</Paragraphs>
  <Slides>6</Slides>
  <Notes>0</Notes>
  <HiddenSlides>0</HiddenSlides>
  <MMClips>0</MMClips>
  <ScaleCrop>false</ScaleCrop>
  <HeadingPairs>
    <vt:vector size="8" baseType="variant">
      <vt:variant>
        <vt:lpstr>Verwendete Schriftarten</vt:lpstr>
      </vt:variant>
      <vt:variant>
        <vt:i4>1</vt:i4>
      </vt:variant>
      <vt:variant>
        <vt:lpstr>Design</vt:lpstr>
      </vt:variant>
      <vt:variant>
        <vt:i4>1</vt:i4>
      </vt:variant>
      <vt:variant>
        <vt:lpstr>Eingebettete OLE-Server</vt:lpstr>
      </vt:variant>
      <vt:variant>
        <vt:i4>1</vt:i4>
      </vt:variant>
      <vt:variant>
        <vt:lpstr>Folientitel</vt:lpstr>
      </vt:variant>
      <vt:variant>
        <vt:i4>6</vt:i4>
      </vt:variant>
    </vt:vector>
  </HeadingPairs>
  <TitlesOfParts>
    <vt:vector size="9" baseType="lpstr">
      <vt:lpstr>Arial</vt:lpstr>
      <vt:lpstr>Standarddesign</vt:lpstr>
      <vt:lpstr>Dokument</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Zusatzversuche zur Schwerkraft, Erdanziehung und zum Schwerpunkt</dc:title>
  <dc:creator>MH</dc:creator>
  <cp:lastModifiedBy>Petra Buttenhauser</cp:lastModifiedBy>
  <cp:revision>123</cp:revision>
  <cp:lastPrinted>2020-08-11T10:25:15Z</cp:lastPrinted>
  <dcterms:created xsi:type="dcterms:W3CDTF">2016-06-03T12:42:53Z</dcterms:created>
  <dcterms:modified xsi:type="dcterms:W3CDTF">2022-02-14T08:48:13Z</dcterms:modified>
</cp:coreProperties>
</file>