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59" r:id="rId5"/>
    <p:sldId id="257" r:id="rId6"/>
  </p:sldIdLst>
  <p:sldSz cx="6858000" cy="9144000" type="screen4x3"/>
  <p:notesSz cx="6669088" cy="9926638"/>
  <p:defaultTextStyle>
    <a:defPPr>
      <a:defRPr lang="ru-RU"/>
    </a:defPPr>
    <a:lvl1pPr algn="l" rtl="0" eaLnBrk="0" fontAlgn="base" hangingPunct="0">
      <a:spcBef>
        <a:spcPct val="0"/>
      </a:spcBef>
      <a:spcAft>
        <a:spcPct val="0"/>
      </a:spcAft>
      <a:defRPr sz="1600" kern="1200" baseline="300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kern="1200" baseline="300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baseline="300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baseline="300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baseline="300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600" kern="1200" baseline="300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600" kern="1200" baseline="300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600" kern="1200" baseline="300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600" kern="1200" baseline="300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DDDD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79" d="100"/>
          <a:sy n="79" d="100"/>
        </p:scale>
        <p:origin x="2916" y="11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57250" y="1497013"/>
            <a:ext cx="5143500" cy="3182937"/>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Rectangle 4">
            <a:extLst>
              <a:ext uri="{FF2B5EF4-FFF2-40B4-BE49-F238E27FC236}">
                <a16:creationId xmlns:a16="http://schemas.microsoft.com/office/drawing/2014/main" id="{C33364CA-034E-4E19-BB98-7EFFFAA4DA21}"/>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5" name="Rectangle 5">
            <a:extLst>
              <a:ext uri="{FF2B5EF4-FFF2-40B4-BE49-F238E27FC236}">
                <a16:creationId xmlns:a16="http://schemas.microsoft.com/office/drawing/2014/main" id="{41CD9365-732F-4565-BE0F-9EC94EE96803}"/>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6" name="Rectangle 6">
            <a:extLst>
              <a:ext uri="{FF2B5EF4-FFF2-40B4-BE49-F238E27FC236}">
                <a16:creationId xmlns:a16="http://schemas.microsoft.com/office/drawing/2014/main" id="{43E2406F-81FE-432F-AAA0-9836C0DD3274}"/>
              </a:ext>
            </a:extLst>
          </p:cNvPr>
          <p:cNvSpPr>
            <a:spLocks noGrp="1" noChangeArrowheads="1"/>
          </p:cNvSpPr>
          <p:nvPr>
            <p:ph type="sldNum" sz="quarter" idx="12"/>
          </p:nvPr>
        </p:nvSpPr>
        <p:spPr>
          <a:ln/>
        </p:spPr>
        <p:txBody>
          <a:bodyPr/>
          <a:lstStyle>
            <a:lvl1pPr>
              <a:defRPr/>
            </a:lvl1pPr>
          </a:lstStyle>
          <a:p>
            <a:pPr>
              <a:defRPr/>
            </a:pPr>
            <a:fld id="{DD58885A-CDD5-49EA-A184-ABE52D84A7BA}" type="slidenum">
              <a:rPr lang="ru-RU" altLang="de-DE"/>
              <a:pPr>
                <a:defRPr/>
              </a:pPr>
              <a:t>‹Nr.›</a:t>
            </a:fld>
            <a:endParaRPr lang="ru-RU" altLang="de-DE"/>
          </a:p>
        </p:txBody>
      </p:sp>
    </p:spTree>
    <p:extLst>
      <p:ext uri="{BB962C8B-B14F-4D97-AF65-F5344CB8AC3E}">
        <p14:creationId xmlns:p14="http://schemas.microsoft.com/office/powerpoint/2010/main" val="3561791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91EC0094-A04D-4DD7-8292-6AAE99B754EA}"/>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5" name="Rectangle 5">
            <a:extLst>
              <a:ext uri="{FF2B5EF4-FFF2-40B4-BE49-F238E27FC236}">
                <a16:creationId xmlns:a16="http://schemas.microsoft.com/office/drawing/2014/main" id="{BB2DB1E9-AD73-4226-AA29-514E6AF69208}"/>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6" name="Rectangle 6">
            <a:extLst>
              <a:ext uri="{FF2B5EF4-FFF2-40B4-BE49-F238E27FC236}">
                <a16:creationId xmlns:a16="http://schemas.microsoft.com/office/drawing/2014/main" id="{84BC2E1D-641B-4E7C-B7D5-16141B5BC29C}"/>
              </a:ext>
            </a:extLst>
          </p:cNvPr>
          <p:cNvSpPr>
            <a:spLocks noGrp="1" noChangeArrowheads="1"/>
          </p:cNvSpPr>
          <p:nvPr>
            <p:ph type="sldNum" sz="quarter" idx="12"/>
          </p:nvPr>
        </p:nvSpPr>
        <p:spPr>
          <a:ln/>
        </p:spPr>
        <p:txBody>
          <a:bodyPr/>
          <a:lstStyle>
            <a:lvl1pPr>
              <a:defRPr/>
            </a:lvl1pPr>
          </a:lstStyle>
          <a:p>
            <a:pPr>
              <a:defRPr/>
            </a:pPr>
            <a:fld id="{159D89EF-D1D7-43E6-9E57-A470275A7D0E}" type="slidenum">
              <a:rPr lang="ru-RU" altLang="de-DE"/>
              <a:pPr>
                <a:defRPr/>
              </a:pPr>
              <a:t>‹Nr.›</a:t>
            </a:fld>
            <a:endParaRPr lang="ru-RU" altLang="de-DE"/>
          </a:p>
        </p:txBody>
      </p:sp>
    </p:spTree>
    <p:extLst>
      <p:ext uri="{BB962C8B-B14F-4D97-AF65-F5344CB8AC3E}">
        <p14:creationId xmlns:p14="http://schemas.microsoft.com/office/powerpoint/2010/main" val="429230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72050" y="366713"/>
            <a:ext cx="1543050" cy="7800975"/>
          </a:xfrm>
        </p:spPr>
        <p:txBody>
          <a:bodyPr vert="eaVert"/>
          <a:lstStyle/>
          <a:p>
            <a:r>
              <a:rPr lang="de-DE"/>
              <a:t>Mastertitelformat bearbeiten</a:t>
            </a:r>
          </a:p>
        </p:txBody>
      </p:sp>
      <p:sp>
        <p:nvSpPr>
          <p:cNvPr id="3" name="Vertikaler Textplatzhalter 2"/>
          <p:cNvSpPr>
            <a:spLocks noGrp="1"/>
          </p:cNvSpPr>
          <p:nvPr>
            <p:ph type="body" orient="vert" idx="1"/>
          </p:nvPr>
        </p:nvSpPr>
        <p:spPr>
          <a:xfrm>
            <a:off x="342900" y="366713"/>
            <a:ext cx="4476750" cy="78009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EC9896CD-9AE5-4EBF-BE3D-991D650A39DF}"/>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5" name="Rectangle 5">
            <a:extLst>
              <a:ext uri="{FF2B5EF4-FFF2-40B4-BE49-F238E27FC236}">
                <a16:creationId xmlns:a16="http://schemas.microsoft.com/office/drawing/2014/main" id="{AA8191D9-24A2-41B3-871F-D2A7F9DFA210}"/>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6" name="Rectangle 6">
            <a:extLst>
              <a:ext uri="{FF2B5EF4-FFF2-40B4-BE49-F238E27FC236}">
                <a16:creationId xmlns:a16="http://schemas.microsoft.com/office/drawing/2014/main" id="{58156398-016F-46B8-8374-E8B404A4C7B1}"/>
              </a:ext>
            </a:extLst>
          </p:cNvPr>
          <p:cNvSpPr>
            <a:spLocks noGrp="1" noChangeArrowheads="1"/>
          </p:cNvSpPr>
          <p:nvPr>
            <p:ph type="sldNum" sz="quarter" idx="12"/>
          </p:nvPr>
        </p:nvSpPr>
        <p:spPr>
          <a:ln/>
        </p:spPr>
        <p:txBody>
          <a:bodyPr/>
          <a:lstStyle>
            <a:lvl1pPr>
              <a:defRPr/>
            </a:lvl1pPr>
          </a:lstStyle>
          <a:p>
            <a:pPr>
              <a:defRPr/>
            </a:pPr>
            <a:fld id="{6A7B7D91-A1D6-42F8-82DC-F6D823A9D925}" type="slidenum">
              <a:rPr lang="ru-RU" altLang="de-DE"/>
              <a:pPr>
                <a:defRPr/>
              </a:pPr>
              <a:t>‹Nr.›</a:t>
            </a:fld>
            <a:endParaRPr lang="ru-RU" altLang="de-DE"/>
          </a:p>
        </p:txBody>
      </p:sp>
    </p:spTree>
    <p:extLst>
      <p:ext uri="{BB962C8B-B14F-4D97-AF65-F5344CB8AC3E}">
        <p14:creationId xmlns:p14="http://schemas.microsoft.com/office/powerpoint/2010/main" val="394494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a:extLst>
              <a:ext uri="{FF2B5EF4-FFF2-40B4-BE49-F238E27FC236}">
                <a16:creationId xmlns:a16="http://schemas.microsoft.com/office/drawing/2014/main" id="{AF9DDA19-8FCF-4778-9501-A2E10D6E4F90}"/>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5" name="Rectangle 5">
            <a:extLst>
              <a:ext uri="{FF2B5EF4-FFF2-40B4-BE49-F238E27FC236}">
                <a16:creationId xmlns:a16="http://schemas.microsoft.com/office/drawing/2014/main" id="{1569446F-3E29-480C-B4AF-0C5BA64FA3AF}"/>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6" name="Rectangle 6">
            <a:extLst>
              <a:ext uri="{FF2B5EF4-FFF2-40B4-BE49-F238E27FC236}">
                <a16:creationId xmlns:a16="http://schemas.microsoft.com/office/drawing/2014/main" id="{7350E74B-51D2-4EDB-9DDD-31E64C9D7C1C}"/>
              </a:ext>
            </a:extLst>
          </p:cNvPr>
          <p:cNvSpPr>
            <a:spLocks noGrp="1" noChangeArrowheads="1"/>
          </p:cNvSpPr>
          <p:nvPr>
            <p:ph type="sldNum" sz="quarter" idx="12"/>
          </p:nvPr>
        </p:nvSpPr>
        <p:spPr>
          <a:ln/>
        </p:spPr>
        <p:txBody>
          <a:bodyPr/>
          <a:lstStyle>
            <a:lvl1pPr>
              <a:defRPr/>
            </a:lvl1pPr>
          </a:lstStyle>
          <a:p>
            <a:pPr>
              <a:defRPr/>
            </a:pPr>
            <a:fld id="{CCF16BBF-77C6-417F-9EC9-569F0F02D5FC}" type="slidenum">
              <a:rPr lang="ru-RU" altLang="de-DE"/>
              <a:pPr>
                <a:defRPr/>
              </a:pPr>
              <a:t>‹Nr.›</a:t>
            </a:fld>
            <a:endParaRPr lang="ru-RU" altLang="de-DE"/>
          </a:p>
        </p:txBody>
      </p:sp>
    </p:spTree>
    <p:extLst>
      <p:ext uri="{BB962C8B-B14F-4D97-AF65-F5344CB8AC3E}">
        <p14:creationId xmlns:p14="http://schemas.microsoft.com/office/powerpoint/2010/main" val="284164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8313" y="2279650"/>
            <a:ext cx="5915025" cy="3803650"/>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468313" y="6119813"/>
            <a:ext cx="5915025" cy="2000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4">
            <a:extLst>
              <a:ext uri="{FF2B5EF4-FFF2-40B4-BE49-F238E27FC236}">
                <a16:creationId xmlns:a16="http://schemas.microsoft.com/office/drawing/2014/main" id="{BE259AA3-B271-44A5-8BD1-1CF331583FD9}"/>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5" name="Rectangle 5">
            <a:extLst>
              <a:ext uri="{FF2B5EF4-FFF2-40B4-BE49-F238E27FC236}">
                <a16:creationId xmlns:a16="http://schemas.microsoft.com/office/drawing/2014/main" id="{E9E9F8FB-46D3-4C5E-9CDA-0A97F93FFCAF}"/>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6" name="Rectangle 6">
            <a:extLst>
              <a:ext uri="{FF2B5EF4-FFF2-40B4-BE49-F238E27FC236}">
                <a16:creationId xmlns:a16="http://schemas.microsoft.com/office/drawing/2014/main" id="{F5214169-98E0-4BE1-8A8D-F63AC605AD01}"/>
              </a:ext>
            </a:extLst>
          </p:cNvPr>
          <p:cNvSpPr>
            <a:spLocks noGrp="1" noChangeArrowheads="1"/>
          </p:cNvSpPr>
          <p:nvPr>
            <p:ph type="sldNum" sz="quarter" idx="12"/>
          </p:nvPr>
        </p:nvSpPr>
        <p:spPr>
          <a:ln/>
        </p:spPr>
        <p:txBody>
          <a:bodyPr/>
          <a:lstStyle>
            <a:lvl1pPr>
              <a:defRPr/>
            </a:lvl1pPr>
          </a:lstStyle>
          <a:p>
            <a:pPr>
              <a:defRPr/>
            </a:pPr>
            <a:fld id="{DB36C3CC-19FC-496C-B379-ED8BC6FB583C}" type="slidenum">
              <a:rPr lang="ru-RU" altLang="de-DE"/>
              <a:pPr>
                <a:defRPr/>
              </a:pPr>
              <a:t>‹Nr.›</a:t>
            </a:fld>
            <a:endParaRPr lang="ru-RU" altLang="de-DE"/>
          </a:p>
        </p:txBody>
      </p:sp>
    </p:spTree>
    <p:extLst>
      <p:ext uri="{BB962C8B-B14F-4D97-AF65-F5344CB8AC3E}">
        <p14:creationId xmlns:p14="http://schemas.microsoft.com/office/powerpoint/2010/main" val="30345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342900" y="2133600"/>
            <a:ext cx="3009900" cy="60340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505200" y="2133600"/>
            <a:ext cx="3009900" cy="60340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a:extLst>
              <a:ext uri="{FF2B5EF4-FFF2-40B4-BE49-F238E27FC236}">
                <a16:creationId xmlns:a16="http://schemas.microsoft.com/office/drawing/2014/main" id="{F29E9739-D4FE-4144-9BAC-C43F642B6D05}"/>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6" name="Rectangle 5">
            <a:extLst>
              <a:ext uri="{FF2B5EF4-FFF2-40B4-BE49-F238E27FC236}">
                <a16:creationId xmlns:a16="http://schemas.microsoft.com/office/drawing/2014/main" id="{60CA5F01-285B-484C-BDBA-8B4EE5A76DE1}"/>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7" name="Rectangle 6">
            <a:extLst>
              <a:ext uri="{FF2B5EF4-FFF2-40B4-BE49-F238E27FC236}">
                <a16:creationId xmlns:a16="http://schemas.microsoft.com/office/drawing/2014/main" id="{CBCAEE05-3E54-472E-9731-EEEBFCCD7602}"/>
              </a:ext>
            </a:extLst>
          </p:cNvPr>
          <p:cNvSpPr>
            <a:spLocks noGrp="1" noChangeArrowheads="1"/>
          </p:cNvSpPr>
          <p:nvPr>
            <p:ph type="sldNum" sz="quarter" idx="12"/>
          </p:nvPr>
        </p:nvSpPr>
        <p:spPr>
          <a:ln/>
        </p:spPr>
        <p:txBody>
          <a:bodyPr/>
          <a:lstStyle>
            <a:lvl1pPr>
              <a:defRPr/>
            </a:lvl1pPr>
          </a:lstStyle>
          <a:p>
            <a:pPr>
              <a:defRPr/>
            </a:pPr>
            <a:fld id="{BEF28D1B-C177-400A-8F2C-31E0549C5444}" type="slidenum">
              <a:rPr lang="ru-RU" altLang="de-DE"/>
              <a:pPr>
                <a:defRPr/>
              </a:pPr>
              <a:t>‹Nr.›</a:t>
            </a:fld>
            <a:endParaRPr lang="ru-RU" altLang="de-DE"/>
          </a:p>
        </p:txBody>
      </p:sp>
    </p:spTree>
    <p:extLst>
      <p:ext uri="{BB962C8B-B14F-4D97-AF65-F5344CB8AC3E}">
        <p14:creationId xmlns:p14="http://schemas.microsoft.com/office/powerpoint/2010/main" val="262331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73075" y="487363"/>
            <a:ext cx="5915025" cy="1766887"/>
          </a:xfrm>
        </p:spPr>
        <p:txBody>
          <a:bodyPr/>
          <a:lstStyle/>
          <a:p>
            <a:r>
              <a:rPr lang="de-DE"/>
              <a:t>Mastertitelformat bearbeiten</a:t>
            </a:r>
          </a:p>
        </p:txBody>
      </p:sp>
      <p:sp>
        <p:nvSpPr>
          <p:cNvPr id="3" name="Textplatzhalter 2"/>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73075" y="3340100"/>
            <a:ext cx="2900363" cy="4913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3471863" y="3340100"/>
            <a:ext cx="2916237" cy="49133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a:extLst>
              <a:ext uri="{FF2B5EF4-FFF2-40B4-BE49-F238E27FC236}">
                <a16:creationId xmlns:a16="http://schemas.microsoft.com/office/drawing/2014/main" id="{F3E7D748-AAFA-47D1-AF71-5F94F3E472C1}"/>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8" name="Rectangle 5">
            <a:extLst>
              <a:ext uri="{FF2B5EF4-FFF2-40B4-BE49-F238E27FC236}">
                <a16:creationId xmlns:a16="http://schemas.microsoft.com/office/drawing/2014/main" id="{C95F13A2-1E00-4A03-B1B4-C35B1BCBE4A0}"/>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9" name="Rectangle 6">
            <a:extLst>
              <a:ext uri="{FF2B5EF4-FFF2-40B4-BE49-F238E27FC236}">
                <a16:creationId xmlns:a16="http://schemas.microsoft.com/office/drawing/2014/main" id="{E90C08EF-EC97-400A-82AE-2534696C37D4}"/>
              </a:ext>
            </a:extLst>
          </p:cNvPr>
          <p:cNvSpPr>
            <a:spLocks noGrp="1" noChangeArrowheads="1"/>
          </p:cNvSpPr>
          <p:nvPr>
            <p:ph type="sldNum" sz="quarter" idx="12"/>
          </p:nvPr>
        </p:nvSpPr>
        <p:spPr>
          <a:ln/>
        </p:spPr>
        <p:txBody>
          <a:bodyPr/>
          <a:lstStyle>
            <a:lvl1pPr>
              <a:defRPr/>
            </a:lvl1pPr>
          </a:lstStyle>
          <a:p>
            <a:pPr>
              <a:defRPr/>
            </a:pPr>
            <a:fld id="{C185194A-51B3-4155-BE27-53975DB92D13}" type="slidenum">
              <a:rPr lang="ru-RU" altLang="de-DE"/>
              <a:pPr>
                <a:defRPr/>
              </a:pPr>
              <a:t>‹Nr.›</a:t>
            </a:fld>
            <a:endParaRPr lang="ru-RU" altLang="de-DE"/>
          </a:p>
        </p:txBody>
      </p:sp>
    </p:spTree>
    <p:extLst>
      <p:ext uri="{BB962C8B-B14F-4D97-AF65-F5344CB8AC3E}">
        <p14:creationId xmlns:p14="http://schemas.microsoft.com/office/powerpoint/2010/main" val="177517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4">
            <a:extLst>
              <a:ext uri="{FF2B5EF4-FFF2-40B4-BE49-F238E27FC236}">
                <a16:creationId xmlns:a16="http://schemas.microsoft.com/office/drawing/2014/main" id="{EBA8AE16-982E-47D8-9085-168861EF5525}"/>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4" name="Rectangle 5">
            <a:extLst>
              <a:ext uri="{FF2B5EF4-FFF2-40B4-BE49-F238E27FC236}">
                <a16:creationId xmlns:a16="http://schemas.microsoft.com/office/drawing/2014/main" id="{81670B06-3DBA-44C1-8FA7-4EC7AEDF0B92}"/>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5" name="Rectangle 6">
            <a:extLst>
              <a:ext uri="{FF2B5EF4-FFF2-40B4-BE49-F238E27FC236}">
                <a16:creationId xmlns:a16="http://schemas.microsoft.com/office/drawing/2014/main" id="{8C15C731-C939-430E-9EFE-99EF52D42E5D}"/>
              </a:ext>
            </a:extLst>
          </p:cNvPr>
          <p:cNvSpPr>
            <a:spLocks noGrp="1" noChangeArrowheads="1"/>
          </p:cNvSpPr>
          <p:nvPr>
            <p:ph type="sldNum" sz="quarter" idx="12"/>
          </p:nvPr>
        </p:nvSpPr>
        <p:spPr>
          <a:ln/>
        </p:spPr>
        <p:txBody>
          <a:bodyPr/>
          <a:lstStyle>
            <a:lvl1pPr>
              <a:defRPr/>
            </a:lvl1pPr>
          </a:lstStyle>
          <a:p>
            <a:pPr>
              <a:defRPr/>
            </a:pPr>
            <a:fld id="{3CC25AA6-724D-424D-96C4-DBDEF1322710}" type="slidenum">
              <a:rPr lang="ru-RU" altLang="de-DE"/>
              <a:pPr>
                <a:defRPr/>
              </a:pPr>
              <a:t>‹Nr.›</a:t>
            </a:fld>
            <a:endParaRPr lang="ru-RU" altLang="de-DE"/>
          </a:p>
        </p:txBody>
      </p:sp>
    </p:spTree>
    <p:extLst>
      <p:ext uri="{BB962C8B-B14F-4D97-AF65-F5344CB8AC3E}">
        <p14:creationId xmlns:p14="http://schemas.microsoft.com/office/powerpoint/2010/main" val="3709576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6A77CD-3F77-4F9E-A9B9-887F783B7825}"/>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3" name="Rectangle 5">
            <a:extLst>
              <a:ext uri="{FF2B5EF4-FFF2-40B4-BE49-F238E27FC236}">
                <a16:creationId xmlns:a16="http://schemas.microsoft.com/office/drawing/2014/main" id="{C9F847A0-C812-4BBF-B8AF-5CBD373AEF43}"/>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4" name="Rectangle 6">
            <a:extLst>
              <a:ext uri="{FF2B5EF4-FFF2-40B4-BE49-F238E27FC236}">
                <a16:creationId xmlns:a16="http://schemas.microsoft.com/office/drawing/2014/main" id="{FF4FF849-47E0-49F3-B5E5-53527635B108}"/>
              </a:ext>
            </a:extLst>
          </p:cNvPr>
          <p:cNvSpPr>
            <a:spLocks noGrp="1" noChangeArrowheads="1"/>
          </p:cNvSpPr>
          <p:nvPr>
            <p:ph type="sldNum" sz="quarter" idx="12"/>
          </p:nvPr>
        </p:nvSpPr>
        <p:spPr>
          <a:ln/>
        </p:spPr>
        <p:txBody>
          <a:bodyPr/>
          <a:lstStyle>
            <a:lvl1pPr>
              <a:defRPr/>
            </a:lvl1pPr>
          </a:lstStyle>
          <a:p>
            <a:pPr>
              <a:defRPr/>
            </a:pPr>
            <a:fld id="{B5823A44-D03D-4A80-A9D2-E703153944EC}" type="slidenum">
              <a:rPr lang="ru-RU" altLang="de-DE"/>
              <a:pPr>
                <a:defRPr/>
              </a:pPr>
              <a:t>‹Nr.›</a:t>
            </a:fld>
            <a:endParaRPr lang="ru-RU" altLang="de-DE"/>
          </a:p>
        </p:txBody>
      </p:sp>
    </p:spTree>
    <p:extLst>
      <p:ext uri="{BB962C8B-B14F-4D97-AF65-F5344CB8AC3E}">
        <p14:creationId xmlns:p14="http://schemas.microsoft.com/office/powerpoint/2010/main" val="157818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73075" y="609600"/>
            <a:ext cx="2211388" cy="21336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4">
            <a:extLst>
              <a:ext uri="{FF2B5EF4-FFF2-40B4-BE49-F238E27FC236}">
                <a16:creationId xmlns:a16="http://schemas.microsoft.com/office/drawing/2014/main" id="{0331527A-B838-459B-864A-D3D698D28E14}"/>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6" name="Rectangle 5">
            <a:extLst>
              <a:ext uri="{FF2B5EF4-FFF2-40B4-BE49-F238E27FC236}">
                <a16:creationId xmlns:a16="http://schemas.microsoft.com/office/drawing/2014/main" id="{648DB222-3D23-4BD7-B5A8-90C8603BA5D6}"/>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7" name="Rectangle 6">
            <a:extLst>
              <a:ext uri="{FF2B5EF4-FFF2-40B4-BE49-F238E27FC236}">
                <a16:creationId xmlns:a16="http://schemas.microsoft.com/office/drawing/2014/main" id="{76F062DA-EF7B-42B8-94E3-950270B963A8}"/>
              </a:ext>
            </a:extLst>
          </p:cNvPr>
          <p:cNvSpPr>
            <a:spLocks noGrp="1" noChangeArrowheads="1"/>
          </p:cNvSpPr>
          <p:nvPr>
            <p:ph type="sldNum" sz="quarter" idx="12"/>
          </p:nvPr>
        </p:nvSpPr>
        <p:spPr>
          <a:ln/>
        </p:spPr>
        <p:txBody>
          <a:bodyPr/>
          <a:lstStyle>
            <a:lvl1pPr>
              <a:defRPr/>
            </a:lvl1pPr>
          </a:lstStyle>
          <a:p>
            <a:pPr>
              <a:defRPr/>
            </a:pPr>
            <a:fld id="{DDA79310-0ECC-4B44-88EF-D419568F585B}" type="slidenum">
              <a:rPr lang="ru-RU" altLang="de-DE"/>
              <a:pPr>
                <a:defRPr/>
              </a:pPr>
              <a:t>‹Nr.›</a:t>
            </a:fld>
            <a:endParaRPr lang="ru-RU" altLang="de-DE"/>
          </a:p>
        </p:txBody>
      </p:sp>
    </p:spTree>
    <p:extLst>
      <p:ext uri="{BB962C8B-B14F-4D97-AF65-F5344CB8AC3E}">
        <p14:creationId xmlns:p14="http://schemas.microsoft.com/office/powerpoint/2010/main" val="327065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73075" y="609600"/>
            <a:ext cx="2211388" cy="21336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4">
            <a:extLst>
              <a:ext uri="{FF2B5EF4-FFF2-40B4-BE49-F238E27FC236}">
                <a16:creationId xmlns:a16="http://schemas.microsoft.com/office/drawing/2014/main" id="{2182ABA8-383C-4D78-BBAD-4EE9FBE4F86E}"/>
              </a:ext>
            </a:extLst>
          </p:cNvPr>
          <p:cNvSpPr>
            <a:spLocks noGrp="1" noChangeArrowheads="1"/>
          </p:cNvSpPr>
          <p:nvPr>
            <p:ph type="dt" sz="half" idx="10"/>
          </p:nvPr>
        </p:nvSpPr>
        <p:spPr>
          <a:ln/>
        </p:spPr>
        <p:txBody>
          <a:bodyPr/>
          <a:lstStyle>
            <a:lvl1pPr>
              <a:defRPr/>
            </a:lvl1pPr>
          </a:lstStyle>
          <a:p>
            <a:pPr>
              <a:defRPr/>
            </a:pPr>
            <a:endParaRPr lang="ru-RU" altLang="de-DE"/>
          </a:p>
        </p:txBody>
      </p:sp>
      <p:sp>
        <p:nvSpPr>
          <p:cNvPr id="6" name="Rectangle 5">
            <a:extLst>
              <a:ext uri="{FF2B5EF4-FFF2-40B4-BE49-F238E27FC236}">
                <a16:creationId xmlns:a16="http://schemas.microsoft.com/office/drawing/2014/main" id="{E33AB52A-0D74-4FB9-B741-2F88060D504B}"/>
              </a:ext>
            </a:extLst>
          </p:cNvPr>
          <p:cNvSpPr>
            <a:spLocks noGrp="1" noChangeArrowheads="1"/>
          </p:cNvSpPr>
          <p:nvPr>
            <p:ph type="ftr" sz="quarter" idx="11"/>
          </p:nvPr>
        </p:nvSpPr>
        <p:spPr>
          <a:ln/>
        </p:spPr>
        <p:txBody>
          <a:bodyPr/>
          <a:lstStyle>
            <a:lvl1pPr>
              <a:defRPr/>
            </a:lvl1pPr>
          </a:lstStyle>
          <a:p>
            <a:pPr>
              <a:defRPr/>
            </a:pPr>
            <a:endParaRPr lang="ru-RU" altLang="de-DE"/>
          </a:p>
        </p:txBody>
      </p:sp>
      <p:sp>
        <p:nvSpPr>
          <p:cNvPr id="7" name="Rectangle 6">
            <a:extLst>
              <a:ext uri="{FF2B5EF4-FFF2-40B4-BE49-F238E27FC236}">
                <a16:creationId xmlns:a16="http://schemas.microsoft.com/office/drawing/2014/main" id="{B8587F69-FB7B-45D8-BB82-53EC080C0058}"/>
              </a:ext>
            </a:extLst>
          </p:cNvPr>
          <p:cNvSpPr>
            <a:spLocks noGrp="1" noChangeArrowheads="1"/>
          </p:cNvSpPr>
          <p:nvPr>
            <p:ph type="sldNum" sz="quarter" idx="12"/>
          </p:nvPr>
        </p:nvSpPr>
        <p:spPr>
          <a:ln/>
        </p:spPr>
        <p:txBody>
          <a:bodyPr/>
          <a:lstStyle>
            <a:lvl1pPr>
              <a:defRPr/>
            </a:lvl1pPr>
          </a:lstStyle>
          <a:p>
            <a:pPr>
              <a:defRPr/>
            </a:pPr>
            <a:fld id="{401EC6AB-71CD-403B-AE0C-C38BC65FDFDB}" type="slidenum">
              <a:rPr lang="ru-RU" altLang="de-DE"/>
              <a:pPr>
                <a:defRPr/>
              </a:pPr>
              <a:t>‹Nr.›</a:t>
            </a:fld>
            <a:endParaRPr lang="ru-RU" altLang="de-DE"/>
          </a:p>
        </p:txBody>
      </p:sp>
    </p:spTree>
    <p:extLst>
      <p:ext uri="{BB962C8B-B14F-4D97-AF65-F5344CB8AC3E}">
        <p14:creationId xmlns:p14="http://schemas.microsoft.com/office/powerpoint/2010/main" val="193874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2A3059-527F-4B5B-99E7-EB65C335FD3E}"/>
              </a:ext>
            </a:extLst>
          </p:cNvPr>
          <p:cNvSpPr>
            <a:spLocks noGrp="1" noChangeArrowheads="1"/>
          </p:cNvSpPr>
          <p:nvPr>
            <p:ph type="title"/>
          </p:nvPr>
        </p:nvSpPr>
        <p:spPr bwMode="auto">
          <a:xfrm>
            <a:off x="342900" y="366713"/>
            <a:ext cx="61722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de-DE"/>
              <a:t>Titelmasterformat durch Klicken bearbeiten</a:t>
            </a:r>
          </a:p>
        </p:txBody>
      </p:sp>
      <p:sp>
        <p:nvSpPr>
          <p:cNvPr id="1027" name="Rectangle 3">
            <a:extLst>
              <a:ext uri="{FF2B5EF4-FFF2-40B4-BE49-F238E27FC236}">
                <a16:creationId xmlns:a16="http://schemas.microsoft.com/office/drawing/2014/main" id="{F3153BC6-D6F6-403E-9744-737D2AB78C20}"/>
              </a:ext>
            </a:extLst>
          </p:cNvPr>
          <p:cNvSpPr>
            <a:spLocks noGrp="1" noChangeArrowheads="1"/>
          </p:cNvSpPr>
          <p:nvPr>
            <p:ph type="body" idx="1"/>
          </p:nvPr>
        </p:nvSpPr>
        <p:spPr bwMode="auto">
          <a:xfrm>
            <a:off x="342900" y="2133600"/>
            <a:ext cx="6172200"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de-DE"/>
              <a:t>Textmasterformate durch Klicken bearbeiten</a:t>
            </a:r>
          </a:p>
          <a:p>
            <a:pPr lvl="1"/>
            <a:r>
              <a:rPr lang="ru-RU" altLang="de-DE"/>
              <a:t>Zweite Ebene</a:t>
            </a:r>
          </a:p>
          <a:p>
            <a:pPr lvl="2"/>
            <a:r>
              <a:rPr lang="ru-RU" altLang="de-DE"/>
              <a:t>Dritte Ebene</a:t>
            </a:r>
          </a:p>
          <a:p>
            <a:pPr lvl="3"/>
            <a:r>
              <a:rPr lang="ru-RU" altLang="de-DE"/>
              <a:t>Vierte Ebene</a:t>
            </a:r>
          </a:p>
          <a:p>
            <a:pPr lvl="4"/>
            <a:r>
              <a:rPr lang="ru-RU" altLang="de-DE"/>
              <a:t>Fünfte Ebene</a:t>
            </a:r>
          </a:p>
        </p:txBody>
      </p:sp>
      <p:sp>
        <p:nvSpPr>
          <p:cNvPr id="1028" name="Rectangle 4">
            <a:extLst>
              <a:ext uri="{FF2B5EF4-FFF2-40B4-BE49-F238E27FC236}">
                <a16:creationId xmlns:a16="http://schemas.microsoft.com/office/drawing/2014/main" id="{8EDFC7F2-9953-4D8B-8122-3B3B3BC1E3C7}"/>
              </a:ext>
            </a:extLst>
          </p:cNvPr>
          <p:cNvSpPr>
            <a:spLocks noGrp="1" noChangeArrowheads="1"/>
          </p:cNvSpPr>
          <p:nvPr>
            <p:ph type="dt" sz="half" idx="2"/>
          </p:nvPr>
        </p:nvSpPr>
        <p:spPr bwMode="auto">
          <a:xfrm>
            <a:off x="342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aseline="0"/>
            </a:lvl1pPr>
          </a:lstStyle>
          <a:p>
            <a:pPr>
              <a:defRPr/>
            </a:pPr>
            <a:endParaRPr lang="ru-RU" altLang="de-DE"/>
          </a:p>
        </p:txBody>
      </p:sp>
      <p:sp>
        <p:nvSpPr>
          <p:cNvPr id="1029" name="Rectangle 5">
            <a:extLst>
              <a:ext uri="{FF2B5EF4-FFF2-40B4-BE49-F238E27FC236}">
                <a16:creationId xmlns:a16="http://schemas.microsoft.com/office/drawing/2014/main" id="{B040B961-1A3C-42ED-8602-F63C9F0B18F5}"/>
              </a:ext>
            </a:extLst>
          </p:cNvPr>
          <p:cNvSpPr>
            <a:spLocks noGrp="1" noChangeArrowheads="1"/>
          </p:cNvSpPr>
          <p:nvPr>
            <p:ph type="ftr" sz="quarter" idx="3"/>
          </p:nvPr>
        </p:nvSpPr>
        <p:spPr bwMode="auto">
          <a:xfrm>
            <a:off x="2343150" y="8326438"/>
            <a:ext cx="21717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aseline="0"/>
            </a:lvl1pPr>
          </a:lstStyle>
          <a:p>
            <a:pPr>
              <a:defRPr/>
            </a:pPr>
            <a:endParaRPr lang="ru-RU" altLang="de-DE"/>
          </a:p>
        </p:txBody>
      </p:sp>
      <p:sp>
        <p:nvSpPr>
          <p:cNvPr id="1030" name="Rectangle 6">
            <a:extLst>
              <a:ext uri="{FF2B5EF4-FFF2-40B4-BE49-F238E27FC236}">
                <a16:creationId xmlns:a16="http://schemas.microsoft.com/office/drawing/2014/main" id="{41CDB1E2-455F-405C-9027-CE5FA597AA50}"/>
              </a:ext>
            </a:extLst>
          </p:cNvPr>
          <p:cNvSpPr>
            <a:spLocks noGrp="1" noChangeArrowheads="1"/>
          </p:cNvSpPr>
          <p:nvPr>
            <p:ph type="sldNum" sz="quarter" idx="4"/>
          </p:nvPr>
        </p:nvSpPr>
        <p:spPr bwMode="auto">
          <a:xfrm>
            <a:off x="4914900" y="8326438"/>
            <a:ext cx="1600200" cy="635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aseline="0"/>
            </a:lvl1pPr>
          </a:lstStyle>
          <a:p>
            <a:pPr>
              <a:defRPr/>
            </a:pPr>
            <a:fld id="{5ECE9387-25B0-4B33-B059-99848176FD24}" type="slidenum">
              <a:rPr lang="ru-RU" altLang="de-DE"/>
              <a:pPr>
                <a:defRPr/>
              </a:pPr>
              <a:t>‹Nr.›</a:t>
            </a:fld>
            <a:endParaRPr lang="ru-RU"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zauberhafte-physik.net/"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34EC750-862A-4B1A-8039-CF4D86775B6E}"/>
              </a:ext>
            </a:extLst>
          </p:cNvPr>
          <p:cNvSpPr>
            <a:spLocks noGrp="1" noChangeArrowheads="1"/>
          </p:cNvSpPr>
          <p:nvPr>
            <p:ph type="title"/>
          </p:nvPr>
        </p:nvSpPr>
        <p:spPr>
          <a:xfrm>
            <a:off x="363538" y="333375"/>
            <a:ext cx="6254750" cy="533400"/>
          </a:xfrm>
          <a:solidFill>
            <a:srgbClr val="DDDDDD"/>
          </a:solidFill>
          <a:ln>
            <a:solidFill>
              <a:schemeClr val="tx1"/>
            </a:solidFill>
            <a:miter lim="800000"/>
            <a:headEnd/>
            <a:tailEnd/>
          </a:ln>
        </p:spPr>
        <p:txBody>
          <a:bodyPr/>
          <a:lstStyle/>
          <a:p>
            <a:pPr eaLnBrk="1" hangingPunct="1"/>
            <a:r>
              <a:rPr lang="de-DE" altLang="de-DE" sz="1800" dirty="0"/>
              <a:t>Zusatzversuche Fliehkraft mit </a:t>
            </a:r>
            <a:r>
              <a:rPr lang="de-DE" altLang="de-DE" sz="1800" dirty="0" smtClean="0"/>
              <a:t>15 </a:t>
            </a:r>
            <a:r>
              <a:rPr lang="de-DE" altLang="de-DE" sz="1800" dirty="0"/>
              <a:t>Teamkarten</a:t>
            </a:r>
            <a:br>
              <a:rPr lang="de-DE" altLang="de-DE" sz="1800" dirty="0"/>
            </a:br>
            <a:r>
              <a:rPr lang="de-DE" altLang="de-DE" sz="1000" dirty="0"/>
              <a:t>passend zur Sprach- und Sachkiste „Der Gewichtheber (8)“</a:t>
            </a:r>
          </a:p>
        </p:txBody>
      </p:sp>
      <p:sp>
        <p:nvSpPr>
          <p:cNvPr id="2051" name="Text Box 5">
            <a:extLst>
              <a:ext uri="{FF2B5EF4-FFF2-40B4-BE49-F238E27FC236}">
                <a16:creationId xmlns:a16="http://schemas.microsoft.com/office/drawing/2014/main" id="{22B12114-A9DB-4598-B626-A73A5B4B3166}"/>
              </a:ext>
            </a:extLst>
          </p:cNvPr>
          <p:cNvSpPr txBox="1">
            <a:spLocks noChangeArrowheads="1"/>
          </p:cNvSpPr>
          <p:nvPr/>
        </p:nvSpPr>
        <p:spPr bwMode="auto">
          <a:xfrm>
            <a:off x="404813" y="2484438"/>
            <a:ext cx="62642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de-DE" altLang="de-DE" sz="1000" baseline="0"/>
              <a:t> Gebt die Murmel in die Schale, setzt den Deckel auf die schale und haltet  ihn fest.</a:t>
            </a:r>
          </a:p>
          <a:p>
            <a:pPr eaLnBrk="1" hangingPunct="1">
              <a:spcBef>
                <a:spcPct val="0"/>
              </a:spcBef>
            </a:pPr>
            <a:r>
              <a:rPr lang="de-DE" altLang="de-DE" sz="1000" baseline="0"/>
              <a:t> Bringt die Murmel durch kreisende Bewegungen zum Rotieren gebracht. Was passiert?</a:t>
            </a:r>
          </a:p>
          <a:p>
            <a:pPr eaLnBrk="1" hangingPunct="1">
              <a:spcBef>
                <a:spcPct val="0"/>
              </a:spcBef>
              <a:buFontTx/>
              <a:buNone/>
            </a:pPr>
            <a:r>
              <a:rPr lang="de-DE" altLang="de-DE" sz="1000" baseline="0"/>
              <a:t>Die nach außen gerichtete Zentrifugalkraft drückt die Murmel gegen ihre Schwerkraft immer weiter nach oben zu dem Teil der Schale, der den größten Durchmesser hat.  Was passiert, wenn man die Schale umdreht?</a:t>
            </a:r>
            <a:endParaRPr lang="ru-RU" altLang="de-DE" sz="1000" baseline="0"/>
          </a:p>
        </p:txBody>
      </p:sp>
      <p:pic>
        <p:nvPicPr>
          <p:cNvPr id="2052" name="Picture 6">
            <a:extLst>
              <a:ext uri="{FF2B5EF4-FFF2-40B4-BE49-F238E27FC236}">
                <a16:creationId xmlns:a16="http://schemas.microsoft.com/office/drawing/2014/main" id="{7CD0D3FA-9B61-49BD-94BD-30AB4417D6B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76250" y="1692275"/>
            <a:ext cx="1008063" cy="776288"/>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053" name="Text Box 7">
            <a:extLst>
              <a:ext uri="{FF2B5EF4-FFF2-40B4-BE49-F238E27FC236}">
                <a16:creationId xmlns:a16="http://schemas.microsoft.com/office/drawing/2014/main" id="{F0B88F43-A2CD-41F0-8077-8A2B5C79B244}"/>
              </a:ext>
            </a:extLst>
          </p:cNvPr>
          <p:cNvSpPr txBox="1">
            <a:spLocks noChangeArrowheads="1"/>
          </p:cNvSpPr>
          <p:nvPr/>
        </p:nvSpPr>
        <p:spPr bwMode="auto">
          <a:xfrm>
            <a:off x="1700213" y="1692275"/>
            <a:ext cx="16811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dirty="0"/>
              <a:t>Tanzende Murmel</a:t>
            </a:r>
          </a:p>
          <a:p>
            <a:pPr eaLnBrk="1" hangingPunct="1">
              <a:spcBef>
                <a:spcPct val="0"/>
              </a:spcBef>
              <a:buFontTx/>
              <a:buNone/>
            </a:pPr>
            <a:r>
              <a:rPr lang="de-DE" altLang="de-DE" sz="1000" u="sng" baseline="0" dirty="0"/>
              <a:t>Ihr braucht</a:t>
            </a:r>
            <a:endParaRPr lang="de-DE" altLang="de-DE" sz="1000" baseline="0" dirty="0"/>
          </a:p>
          <a:p>
            <a:pPr eaLnBrk="1" hangingPunct="1">
              <a:spcBef>
                <a:spcPct val="0"/>
              </a:spcBef>
              <a:buFontTx/>
              <a:buNone/>
            </a:pPr>
            <a:r>
              <a:rPr lang="de-DE" altLang="de-DE" sz="1000" baseline="0" dirty="0"/>
              <a:t>1 Plastikschale</a:t>
            </a:r>
          </a:p>
          <a:p>
            <a:pPr eaLnBrk="1" hangingPunct="1">
              <a:spcBef>
                <a:spcPct val="0"/>
              </a:spcBef>
              <a:buFontTx/>
              <a:buNone/>
            </a:pPr>
            <a:r>
              <a:rPr lang="de-DE" altLang="de-DE" sz="1000" baseline="0" dirty="0"/>
              <a:t>1 Glasmurmel</a:t>
            </a:r>
          </a:p>
        </p:txBody>
      </p:sp>
      <p:sp>
        <p:nvSpPr>
          <p:cNvPr id="2054" name="Text Box 8">
            <a:extLst>
              <a:ext uri="{FF2B5EF4-FFF2-40B4-BE49-F238E27FC236}">
                <a16:creationId xmlns:a16="http://schemas.microsoft.com/office/drawing/2014/main" id="{882F1A46-718D-400E-888E-918B88FBDB5C}"/>
              </a:ext>
            </a:extLst>
          </p:cNvPr>
          <p:cNvSpPr txBox="1">
            <a:spLocks noChangeArrowheads="1"/>
          </p:cNvSpPr>
          <p:nvPr/>
        </p:nvSpPr>
        <p:spPr bwMode="auto">
          <a:xfrm>
            <a:off x="4076700" y="2052638"/>
            <a:ext cx="2590800" cy="3143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a:t>Karte 1: Die tanzende Murmel</a:t>
            </a:r>
          </a:p>
        </p:txBody>
      </p:sp>
      <p:sp>
        <p:nvSpPr>
          <p:cNvPr id="2055" name="Line 9">
            <a:extLst>
              <a:ext uri="{FF2B5EF4-FFF2-40B4-BE49-F238E27FC236}">
                <a16:creationId xmlns:a16="http://schemas.microsoft.com/office/drawing/2014/main" id="{1A067DCF-EB05-4362-A06F-E2643C5A8164}"/>
              </a:ext>
            </a:extLst>
          </p:cNvPr>
          <p:cNvSpPr>
            <a:spLocks noChangeShapeType="1"/>
          </p:cNvSpPr>
          <p:nvPr/>
        </p:nvSpPr>
        <p:spPr bwMode="auto">
          <a:xfrm>
            <a:off x="0" y="3348038"/>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6" name="Line 10">
            <a:extLst>
              <a:ext uri="{FF2B5EF4-FFF2-40B4-BE49-F238E27FC236}">
                <a16:creationId xmlns:a16="http://schemas.microsoft.com/office/drawing/2014/main" id="{4BCB6C42-D860-4BA3-8B15-24DB609B81A5}"/>
              </a:ext>
            </a:extLst>
          </p:cNvPr>
          <p:cNvSpPr>
            <a:spLocks noChangeShapeType="1"/>
          </p:cNvSpPr>
          <p:nvPr/>
        </p:nvSpPr>
        <p:spPr bwMode="auto">
          <a:xfrm>
            <a:off x="0" y="5219700"/>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7" name="Line 11">
            <a:extLst>
              <a:ext uri="{FF2B5EF4-FFF2-40B4-BE49-F238E27FC236}">
                <a16:creationId xmlns:a16="http://schemas.microsoft.com/office/drawing/2014/main" id="{309C3FFF-3711-4A74-BCE0-CB401122B3CF}"/>
              </a:ext>
            </a:extLst>
          </p:cNvPr>
          <p:cNvSpPr>
            <a:spLocks noChangeShapeType="1"/>
          </p:cNvSpPr>
          <p:nvPr/>
        </p:nvSpPr>
        <p:spPr bwMode="auto">
          <a:xfrm>
            <a:off x="0" y="1547813"/>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8" name="Text Box 13">
            <a:extLst>
              <a:ext uri="{FF2B5EF4-FFF2-40B4-BE49-F238E27FC236}">
                <a16:creationId xmlns:a16="http://schemas.microsoft.com/office/drawing/2014/main" id="{A89A243A-3BE1-450D-8618-F5ABAE8369AA}"/>
              </a:ext>
            </a:extLst>
          </p:cNvPr>
          <p:cNvSpPr txBox="1">
            <a:spLocks noChangeArrowheads="1"/>
          </p:cNvSpPr>
          <p:nvPr/>
        </p:nvSpPr>
        <p:spPr bwMode="auto">
          <a:xfrm>
            <a:off x="1412875" y="4787900"/>
            <a:ext cx="5183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dirty="0"/>
              <a:t>Die Zentrifugalkraft der Mutter ist größer als ihre Schwerkraft. </a:t>
            </a:r>
          </a:p>
          <a:p>
            <a:pPr eaLnBrk="1" hangingPunct="1">
              <a:spcBef>
                <a:spcPct val="0"/>
              </a:spcBef>
              <a:buFontTx/>
              <a:buNone/>
            </a:pPr>
            <a:r>
              <a:rPr lang="de-DE" altLang="de-DE" sz="1000" baseline="0" dirty="0"/>
              <a:t>Warum sollt ihr eine Pappscheibe auf die Fingerspitze setzen?. </a:t>
            </a:r>
          </a:p>
        </p:txBody>
      </p:sp>
      <p:sp>
        <p:nvSpPr>
          <p:cNvPr id="2059" name="Text Box 18">
            <a:extLst>
              <a:ext uri="{FF2B5EF4-FFF2-40B4-BE49-F238E27FC236}">
                <a16:creationId xmlns:a16="http://schemas.microsoft.com/office/drawing/2014/main" id="{880C6240-6136-40F2-935B-F7327C430369}"/>
              </a:ext>
            </a:extLst>
          </p:cNvPr>
          <p:cNvSpPr txBox="1">
            <a:spLocks noChangeArrowheads="1"/>
          </p:cNvSpPr>
          <p:nvPr/>
        </p:nvSpPr>
        <p:spPr bwMode="auto">
          <a:xfrm>
            <a:off x="1484313" y="3563938"/>
            <a:ext cx="2336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dirty="0"/>
              <a:t>Kreisende Mutter</a:t>
            </a:r>
          </a:p>
          <a:p>
            <a:pPr eaLnBrk="1" hangingPunct="1">
              <a:spcBef>
                <a:spcPct val="0"/>
              </a:spcBef>
              <a:buFontTx/>
              <a:buNone/>
            </a:pPr>
            <a:r>
              <a:rPr lang="de-DE" altLang="de-DE" sz="1000" u="sng" baseline="0" dirty="0"/>
              <a:t>Ihr braucht</a:t>
            </a:r>
            <a:endParaRPr lang="de-DE" altLang="de-DE" sz="1000" baseline="0" dirty="0"/>
          </a:p>
          <a:p>
            <a:pPr eaLnBrk="1" hangingPunct="1">
              <a:spcBef>
                <a:spcPct val="0"/>
              </a:spcBef>
              <a:buFontTx/>
              <a:buNone/>
            </a:pPr>
            <a:r>
              <a:rPr lang="de-DE" altLang="de-DE" sz="1000" baseline="0" dirty="0"/>
              <a:t>2 Muttern mit einem Wollfaden</a:t>
            </a:r>
          </a:p>
          <a:p>
            <a:pPr eaLnBrk="1" hangingPunct="1">
              <a:spcBef>
                <a:spcPct val="0"/>
              </a:spcBef>
              <a:buFontTx/>
              <a:buNone/>
            </a:pPr>
            <a:r>
              <a:rPr lang="de-DE" altLang="de-DE" sz="1000" baseline="0" dirty="0"/>
              <a:t>2 runde Pappscheiben mit einem Loch</a:t>
            </a:r>
          </a:p>
        </p:txBody>
      </p:sp>
      <p:sp>
        <p:nvSpPr>
          <p:cNvPr id="2060" name="Text Box 19">
            <a:extLst>
              <a:ext uri="{FF2B5EF4-FFF2-40B4-BE49-F238E27FC236}">
                <a16:creationId xmlns:a16="http://schemas.microsoft.com/office/drawing/2014/main" id="{C4E3160E-391F-4741-93B9-BD29E85288DA}"/>
              </a:ext>
            </a:extLst>
          </p:cNvPr>
          <p:cNvSpPr txBox="1">
            <a:spLocks noChangeArrowheads="1"/>
          </p:cNvSpPr>
          <p:nvPr/>
        </p:nvSpPr>
        <p:spPr bwMode="auto">
          <a:xfrm>
            <a:off x="4148138" y="3584575"/>
            <a:ext cx="2592387" cy="3143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a:t>Karte 2: Die kreisende Mutter</a:t>
            </a:r>
          </a:p>
        </p:txBody>
      </p:sp>
      <p:sp>
        <p:nvSpPr>
          <p:cNvPr id="2065" name="Text Box 51">
            <a:extLst>
              <a:ext uri="{FF2B5EF4-FFF2-40B4-BE49-F238E27FC236}">
                <a16:creationId xmlns:a16="http://schemas.microsoft.com/office/drawing/2014/main" id="{722F9675-24B5-4F84-AE10-10E6A5815190}"/>
              </a:ext>
            </a:extLst>
          </p:cNvPr>
          <p:cNvSpPr txBox="1">
            <a:spLocks noChangeArrowheads="1"/>
          </p:cNvSpPr>
          <p:nvPr/>
        </p:nvSpPr>
        <p:spPr bwMode="auto">
          <a:xfrm>
            <a:off x="333375" y="900113"/>
            <a:ext cx="6264275" cy="5492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Jeweils zwei Kinder nehmen sich eine Teamkarte und bereiten den Versuch vor.</a:t>
            </a:r>
          </a:p>
          <a:p>
            <a:pPr eaLnBrk="1" hangingPunct="1">
              <a:spcBef>
                <a:spcPct val="0"/>
              </a:spcBef>
              <a:buFontTx/>
              <a:buNone/>
            </a:pPr>
            <a:r>
              <a:rPr lang="de-DE" altLang="de-DE" sz="1000" baseline="0"/>
              <a:t>Wenn alle Teams wissen, wie ihr Versuch funktioniert, werden die Versuche der Reihe nach vorgeführt und erklärt.</a:t>
            </a:r>
          </a:p>
        </p:txBody>
      </p:sp>
      <p:sp>
        <p:nvSpPr>
          <p:cNvPr id="2066" name="Text Box 52">
            <a:extLst>
              <a:ext uri="{FF2B5EF4-FFF2-40B4-BE49-F238E27FC236}">
                <a16:creationId xmlns:a16="http://schemas.microsoft.com/office/drawing/2014/main" id="{4AA2DC28-18FF-4047-A88D-D4C04F667D18}"/>
              </a:ext>
            </a:extLst>
          </p:cNvPr>
          <p:cNvSpPr txBox="1">
            <a:spLocks noChangeArrowheads="1"/>
          </p:cNvSpPr>
          <p:nvPr/>
        </p:nvSpPr>
        <p:spPr bwMode="auto">
          <a:xfrm>
            <a:off x="333375" y="0"/>
            <a:ext cx="625475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de-DE" altLang="de-DE" sz="900" baseline="0">
                <a:hlinkClick r:id="rId3"/>
              </a:rPr>
              <a:t>www.zauberhafte-physik.net</a:t>
            </a:r>
            <a:r>
              <a:rPr lang="de-DE" altLang="de-DE" sz="900" baseline="0"/>
              <a:t>  - Sachkiste Fliehkraft - 9 Teamkarten – Stand 19.01.2019</a:t>
            </a:r>
          </a:p>
        </p:txBody>
      </p:sp>
      <p:sp>
        <p:nvSpPr>
          <p:cNvPr id="2067" name="Text Box 53">
            <a:extLst>
              <a:ext uri="{FF2B5EF4-FFF2-40B4-BE49-F238E27FC236}">
                <a16:creationId xmlns:a16="http://schemas.microsoft.com/office/drawing/2014/main" id="{7FDBF630-6C19-4D4B-9C4F-BA551175DEFE}"/>
              </a:ext>
            </a:extLst>
          </p:cNvPr>
          <p:cNvSpPr txBox="1">
            <a:spLocks noChangeArrowheads="1"/>
          </p:cNvSpPr>
          <p:nvPr/>
        </p:nvSpPr>
        <p:spPr bwMode="auto">
          <a:xfrm>
            <a:off x="457200" y="3525838"/>
            <a:ext cx="1841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600"/>
          </a:p>
        </p:txBody>
      </p:sp>
      <p:sp>
        <p:nvSpPr>
          <p:cNvPr id="2068" name="Text Box 56">
            <a:extLst>
              <a:ext uri="{FF2B5EF4-FFF2-40B4-BE49-F238E27FC236}">
                <a16:creationId xmlns:a16="http://schemas.microsoft.com/office/drawing/2014/main" id="{5321180D-E46B-419F-9D04-B8CB1B6C9CE4}"/>
              </a:ext>
            </a:extLst>
          </p:cNvPr>
          <p:cNvSpPr txBox="1">
            <a:spLocks noChangeArrowheads="1"/>
          </p:cNvSpPr>
          <p:nvPr/>
        </p:nvSpPr>
        <p:spPr bwMode="auto">
          <a:xfrm>
            <a:off x="1412875" y="4427538"/>
            <a:ext cx="5616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de-DE" altLang="de-DE" sz="1000" baseline="0"/>
              <a:t> Legt die Schlaufe mit der Mutter über eure Zeigefinger.</a:t>
            </a:r>
          </a:p>
          <a:p>
            <a:pPr eaLnBrk="1" hangingPunct="1">
              <a:spcBef>
                <a:spcPct val="0"/>
              </a:spcBef>
            </a:pPr>
            <a:r>
              <a:rPr lang="de-DE" altLang="de-DE" sz="1000" baseline="0"/>
              <a:t> Steckt die Pappscheibe gleichfalls auf eure Zeigefinger und versetzt die Mutter in Drehung. </a:t>
            </a:r>
          </a:p>
        </p:txBody>
      </p:sp>
      <p:grpSp>
        <p:nvGrpSpPr>
          <p:cNvPr id="2069" name="Group 62">
            <a:extLst>
              <a:ext uri="{FF2B5EF4-FFF2-40B4-BE49-F238E27FC236}">
                <a16:creationId xmlns:a16="http://schemas.microsoft.com/office/drawing/2014/main" id="{4C76D05A-0EF6-42D7-B799-FC8B6D178755}"/>
              </a:ext>
            </a:extLst>
          </p:cNvPr>
          <p:cNvGrpSpPr>
            <a:grpSpLocks/>
          </p:cNvGrpSpPr>
          <p:nvPr/>
        </p:nvGrpSpPr>
        <p:grpSpPr bwMode="auto">
          <a:xfrm>
            <a:off x="260350" y="3708400"/>
            <a:ext cx="1123950" cy="1223963"/>
            <a:chOff x="164" y="2336"/>
            <a:chExt cx="708" cy="771"/>
          </a:xfrm>
        </p:grpSpPr>
        <p:pic>
          <p:nvPicPr>
            <p:cNvPr id="2070" name="Picture 54">
              <a:extLst>
                <a:ext uri="{FF2B5EF4-FFF2-40B4-BE49-F238E27FC236}">
                  <a16:creationId xmlns:a16="http://schemas.microsoft.com/office/drawing/2014/main" id="{E91E2FEF-5930-48B1-9A65-DB4AD4AD9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0" y="2436"/>
              <a:ext cx="771" cy="572"/>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2071" name="Text Box 57">
              <a:extLst>
                <a:ext uri="{FF2B5EF4-FFF2-40B4-BE49-F238E27FC236}">
                  <a16:creationId xmlns:a16="http://schemas.microsoft.com/office/drawing/2014/main" id="{44E5D5E7-27F4-4D31-B626-8A5632006F1F}"/>
                </a:ext>
              </a:extLst>
            </p:cNvPr>
            <p:cNvSpPr txBox="1">
              <a:spLocks noChangeArrowheads="1"/>
            </p:cNvSpPr>
            <p:nvPr/>
          </p:nvSpPr>
          <p:spPr bwMode="auto">
            <a:xfrm>
              <a:off x="164" y="2336"/>
              <a:ext cx="48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a:t>Pappscheibe</a:t>
              </a:r>
            </a:p>
          </p:txBody>
        </p:sp>
        <p:sp>
          <p:nvSpPr>
            <p:cNvPr id="2072" name="Line 58">
              <a:extLst>
                <a:ext uri="{FF2B5EF4-FFF2-40B4-BE49-F238E27FC236}">
                  <a16:creationId xmlns:a16="http://schemas.microsoft.com/office/drawing/2014/main" id="{F244C53F-5557-4EC9-A49A-B8F3ABE2950A}"/>
                </a:ext>
              </a:extLst>
            </p:cNvPr>
            <p:cNvSpPr>
              <a:spLocks noChangeShapeType="1"/>
            </p:cNvSpPr>
            <p:nvPr/>
          </p:nvSpPr>
          <p:spPr bwMode="auto">
            <a:xfrm flipH="1" flipV="1">
              <a:off x="346" y="2426"/>
              <a:ext cx="45"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 name="Textfeld 2"/>
          <p:cNvSpPr txBox="1"/>
          <p:nvPr/>
        </p:nvSpPr>
        <p:spPr>
          <a:xfrm>
            <a:off x="333375" y="5436096"/>
            <a:ext cx="6407150" cy="1296144"/>
          </a:xfrm>
          <a:prstGeom prst="rect">
            <a:avLst/>
          </a:prstGeom>
          <a:noFill/>
        </p:spPr>
        <p:txBody>
          <a:bodyPr wrap="square" rtlCol="0">
            <a:spAutoFit/>
          </a:bodyPr>
          <a:lstStyle/>
          <a:p>
            <a:endParaRPr lang="de-DE" dirty="0"/>
          </a:p>
        </p:txBody>
      </p:sp>
      <p:sp>
        <p:nvSpPr>
          <p:cNvPr id="6" name="Rectangle 4"/>
          <p:cNvSpPr>
            <a:spLocks noChangeArrowheads="1"/>
          </p:cNvSpPr>
          <p:nvPr/>
        </p:nvSpPr>
        <p:spPr bwMode="auto">
          <a:xfrm>
            <a:off x="220662" y="6394637"/>
            <a:ext cx="64801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de-DE" altLang="de-DE"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Schneide den Rand des Pappteller mehrmals am Rand ein und lege den Pappteller in den Korb. Biege die eingeschnittenen Stücke nach oben, damit der Teller gut in den Korb </a:t>
            </a:r>
            <a:r>
              <a:rPr kumimoji="0" lang="de-DE" altLang="de-DE" sz="11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paßt</a:t>
            </a:r>
            <a:r>
              <a:rPr kumimoji="0" lang="de-DE" altLang="de-DE"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de-DE" altLang="de-DE" sz="11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Tupfe ein paar Kleckse Farbe auf das Papier im Korb. Achte darauf, dass deine Farben nicht zu eng beieinander sind. Dann kannst du besser erkennen was passiert. </a:t>
            </a:r>
            <a:endParaRPr kumimoji="0" lang="de-DE" altLang="de-DE" sz="11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Setze den Deckel auf die Salatschleuder. Drehe die Kurbel mehrmals. </a:t>
            </a:r>
            <a:r>
              <a:rPr kumimoji="0" lang="de-DE" altLang="de-DE"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Öffne den Deckel wieder und prüfe, wie dein Ergebnis aussieht.</a:t>
            </a:r>
            <a:r>
              <a:rPr kumimoji="0" lang="de-DE" altLang="de-DE"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DE" altLang="de-DE" sz="1100" b="0" i="0" u="none" strike="noStrike" cap="none" normalizeH="0" baseline="0" dirty="0" smtClean="0">
              <a:ln>
                <a:noFill/>
              </a:ln>
              <a:solidFill>
                <a:schemeClr val="tx1"/>
              </a:solidFill>
              <a:effectLst/>
            </a:endParaRPr>
          </a:p>
        </p:txBody>
      </p:sp>
      <p:sp>
        <p:nvSpPr>
          <p:cNvPr id="45" name="Text Box 18">
            <a:extLst>
              <a:ext uri="{FF2B5EF4-FFF2-40B4-BE49-F238E27FC236}">
                <a16:creationId xmlns:a16="http://schemas.microsoft.com/office/drawing/2014/main" id="{880C6240-6136-40F2-935B-F7327C430369}"/>
              </a:ext>
            </a:extLst>
          </p:cNvPr>
          <p:cNvSpPr txBox="1">
            <a:spLocks noChangeArrowheads="1"/>
          </p:cNvSpPr>
          <p:nvPr/>
        </p:nvSpPr>
        <p:spPr bwMode="auto">
          <a:xfrm>
            <a:off x="2705737" y="5292382"/>
            <a:ext cx="2263808" cy="114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dirty="0" smtClean="0"/>
              <a:t>Wirbelnde Farbe</a:t>
            </a:r>
            <a:endParaRPr lang="de-DE" altLang="de-DE" sz="1400" b="1" baseline="0" dirty="0"/>
          </a:p>
          <a:p>
            <a:pPr eaLnBrk="1" hangingPunct="1">
              <a:spcBef>
                <a:spcPct val="0"/>
              </a:spcBef>
              <a:buFontTx/>
              <a:buNone/>
            </a:pPr>
            <a:r>
              <a:rPr lang="de-DE" altLang="de-DE" sz="1000" u="sng" baseline="0" dirty="0"/>
              <a:t>Ihr braucht</a:t>
            </a:r>
            <a:endParaRPr lang="de-DE" altLang="de-DE" sz="1000" baseline="0" dirty="0"/>
          </a:p>
          <a:p>
            <a:pPr lvl="0">
              <a:spcBef>
                <a:spcPct val="0"/>
              </a:spcBef>
            </a:pPr>
            <a:r>
              <a:rPr lang="de-DE" altLang="de-DE" sz="1000" baseline="0" dirty="0"/>
              <a:t>Pappteller</a:t>
            </a:r>
          </a:p>
          <a:p>
            <a:pPr lvl="0">
              <a:spcBef>
                <a:spcPct val="0"/>
              </a:spcBef>
            </a:pPr>
            <a:r>
              <a:rPr lang="de-DE" altLang="de-DE" sz="1000" baseline="0" dirty="0"/>
              <a:t>eine Schere</a:t>
            </a:r>
          </a:p>
          <a:p>
            <a:pPr lvl="0">
              <a:spcBef>
                <a:spcPct val="0"/>
              </a:spcBef>
            </a:pPr>
            <a:r>
              <a:rPr lang="de-DE" altLang="de-DE" sz="1000" baseline="0" dirty="0"/>
              <a:t>Flüssige Farbe</a:t>
            </a:r>
            <a:r>
              <a:rPr lang="de-DE" altLang="de-DE" sz="1400" baseline="0" dirty="0">
                <a:latin typeface="Calibri" panose="020F0502020204030204" pitchFamily="34" charset="0"/>
                <a:ea typeface="Calibri" panose="020F0502020204030204" pitchFamily="34" charset="0"/>
                <a:cs typeface="Times New Roman" panose="02020603050405020304" pitchFamily="18" charset="0"/>
              </a:rPr>
              <a:t/>
            </a:r>
            <a:br>
              <a:rPr lang="de-DE" altLang="de-DE" sz="1400" baseline="0" dirty="0">
                <a:latin typeface="Calibri" panose="020F0502020204030204" pitchFamily="34" charset="0"/>
                <a:ea typeface="Calibri" panose="020F0502020204030204" pitchFamily="34" charset="0"/>
                <a:cs typeface="Times New Roman" panose="02020603050405020304" pitchFamily="18" charset="0"/>
              </a:rPr>
            </a:br>
            <a:endParaRPr lang="de-DE" altLang="de-DE" sz="1000" baseline="0" dirty="0"/>
          </a:p>
        </p:txBody>
      </p:sp>
      <p:pic>
        <p:nvPicPr>
          <p:cNvPr id="46" name="Grafik 45" descr="Salatschleuderbilder mit Acrylfarben"/>
          <p:cNvPicPr/>
          <p:nvPr/>
        </p:nvPicPr>
        <p:blipFill rotWithShape="1">
          <a:blip r:embed="rId5" cstate="print">
            <a:extLst>
              <a:ext uri="{28A0092B-C50C-407E-A947-70E740481C1C}">
                <a14:useLocalDpi xmlns:a14="http://schemas.microsoft.com/office/drawing/2010/main" val="0"/>
              </a:ext>
            </a:extLst>
          </a:blip>
          <a:srcRect t="19274" b="13790"/>
          <a:stretch/>
        </p:blipFill>
        <p:spPr bwMode="auto">
          <a:xfrm>
            <a:off x="194627" y="5251239"/>
            <a:ext cx="2436495" cy="1224136"/>
          </a:xfrm>
          <a:prstGeom prst="rect">
            <a:avLst/>
          </a:prstGeom>
          <a:noFill/>
          <a:ln>
            <a:noFill/>
          </a:ln>
        </p:spPr>
      </p:pic>
      <p:sp>
        <p:nvSpPr>
          <p:cNvPr id="47" name="Text Box 37">
            <a:extLst>
              <a:ext uri="{FF2B5EF4-FFF2-40B4-BE49-F238E27FC236}">
                <a16:creationId xmlns:a16="http://schemas.microsoft.com/office/drawing/2014/main" id="{404394C5-9B1E-4964-A3B8-262B09E3EB8C}"/>
              </a:ext>
            </a:extLst>
          </p:cNvPr>
          <p:cNvSpPr txBox="1">
            <a:spLocks noChangeArrowheads="1"/>
          </p:cNvSpPr>
          <p:nvPr/>
        </p:nvSpPr>
        <p:spPr bwMode="auto">
          <a:xfrm>
            <a:off x="4148138" y="5807075"/>
            <a:ext cx="2303463" cy="3143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dirty="0"/>
              <a:t>Karte </a:t>
            </a:r>
            <a:r>
              <a:rPr lang="de-DE" altLang="de-DE" sz="1400" baseline="0" dirty="0" smtClean="0"/>
              <a:t>3: Wirbelnde Farbe</a:t>
            </a:r>
            <a:endParaRPr lang="de-DE" altLang="de-DE" sz="1400" baseline="0" dirty="0"/>
          </a:p>
        </p:txBody>
      </p:sp>
      <p:sp>
        <p:nvSpPr>
          <p:cNvPr id="48" name="Line 10">
            <a:extLst>
              <a:ext uri="{FF2B5EF4-FFF2-40B4-BE49-F238E27FC236}">
                <a16:creationId xmlns:a16="http://schemas.microsoft.com/office/drawing/2014/main" id="{4BCB6C42-D860-4BA3-8B15-24DB609B81A5}"/>
              </a:ext>
            </a:extLst>
          </p:cNvPr>
          <p:cNvSpPr>
            <a:spLocks noChangeShapeType="1"/>
          </p:cNvSpPr>
          <p:nvPr/>
        </p:nvSpPr>
        <p:spPr bwMode="auto">
          <a:xfrm>
            <a:off x="31749" y="7596336"/>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25">
            <a:extLst>
              <a:ext uri="{FF2B5EF4-FFF2-40B4-BE49-F238E27FC236}">
                <a16:creationId xmlns:a16="http://schemas.microsoft.com/office/drawing/2014/main" id="{9A1EF1C6-2C43-42DB-84DE-125C0C340112}"/>
              </a:ext>
            </a:extLst>
          </p:cNvPr>
          <p:cNvSpPr>
            <a:spLocks noChangeShapeType="1"/>
          </p:cNvSpPr>
          <p:nvPr/>
        </p:nvSpPr>
        <p:spPr bwMode="auto">
          <a:xfrm>
            <a:off x="51792" y="84262"/>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Text Box 27">
            <a:extLst>
              <a:ext uri="{FF2B5EF4-FFF2-40B4-BE49-F238E27FC236}">
                <a16:creationId xmlns:a16="http://schemas.microsoft.com/office/drawing/2014/main" id="{81921DAF-E575-4568-A122-AB49DF65F945}"/>
              </a:ext>
            </a:extLst>
          </p:cNvPr>
          <p:cNvSpPr txBox="1">
            <a:spLocks noChangeArrowheads="1"/>
          </p:cNvSpPr>
          <p:nvPr/>
        </p:nvSpPr>
        <p:spPr bwMode="auto">
          <a:xfrm>
            <a:off x="548680" y="1187574"/>
            <a:ext cx="61214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de-DE" altLang="de-DE" sz="1000" baseline="0" dirty="0"/>
              <a:t> Fasst euch über Kreuz an die Hände und haltet euch gut fest</a:t>
            </a:r>
            <a:r>
              <a:rPr lang="de-DE" altLang="de-DE" sz="1000" b="1" baseline="0" dirty="0"/>
              <a:t>.</a:t>
            </a:r>
          </a:p>
          <a:p>
            <a:pPr eaLnBrk="1" hangingPunct="1">
              <a:spcBef>
                <a:spcPct val="0"/>
              </a:spcBef>
            </a:pPr>
            <a:r>
              <a:rPr lang="de-DE" altLang="de-DE" sz="1000" baseline="0" dirty="0"/>
              <a:t> Lehnt euch nach außen und dreht euch immer schneller werdend.</a:t>
            </a:r>
          </a:p>
          <a:p>
            <a:pPr eaLnBrk="1" hangingPunct="1">
              <a:spcBef>
                <a:spcPct val="0"/>
              </a:spcBef>
            </a:pPr>
            <a:r>
              <a:rPr lang="de-DE" altLang="de-DE" sz="1000" baseline="0" dirty="0"/>
              <a:t> Sagt dazu den folgenden Vers auf:</a:t>
            </a:r>
          </a:p>
          <a:p>
            <a:pPr eaLnBrk="1" hangingPunct="1">
              <a:spcBef>
                <a:spcPct val="25000"/>
              </a:spcBef>
              <a:buFontTx/>
              <a:buNone/>
            </a:pPr>
            <a:r>
              <a:rPr lang="de-DE" altLang="de-DE" sz="900" baseline="0" dirty="0"/>
              <a:t>	</a:t>
            </a:r>
            <a:r>
              <a:rPr lang="de-DE" altLang="de-DE" sz="1000" baseline="0" dirty="0">
                <a:solidFill>
                  <a:schemeClr val="accent2"/>
                </a:solidFill>
              </a:rPr>
              <a:t>Meine Mühle geht nicht, steht nicht, ackert nicht</a:t>
            </a:r>
          </a:p>
          <a:p>
            <a:pPr eaLnBrk="1" hangingPunct="1">
              <a:spcBef>
                <a:spcPct val="0"/>
              </a:spcBef>
              <a:buFontTx/>
              <a:buNone/>
            </a:pPr>
            <a:r>
              <a:rPr lang="de-DE" altLang="de-DE" sz="1000" baseline="0" dirty="0">
                <a:solidFill>
                  <a:schemeClr val="accent2"/>
                </a:solidFill>
              </a:rPr>
              <a:t>	und, wenn der Wind kommt, geht sie wie der Blitz.</a:t>
            </a:r>
          </a:p>
          <a:p>
            <a:pPr eaLnBrk="1" hangingPunct="1">
              <a:spcBef>
                <a:spcPct val="25000"/>
              </a:spcBef>
              <a:buFontTx/>
              <a:buNone/>
            </a:pPr>
            <a:r>
              <a:rPr lang="de-DE" altLang="de-DE" sz="1000" baseline="0" dirty="0"/>
              <a:t>Spürt ihr die Zentrifugalkraft in euren Armen. Was passiert wenn eine von euch loslässt?</a:t>
            </a:r>
            <a:endParaRPr lang="ru-RU" altLang="de-DE" sz="1000" baseline="0" dirty="0"/>
          </a:p>
        </p:txBody>
      </p:sp>
      <p:grpSp>
        <p:nvGrpSpPr>
          <p:cNvPr id="8" name="Group 28">
            <a:extLst>
              <a:ext uri="{FF2B5EF4-FFF2-40B4-BE49-F238E27FC236}">
                <a16:creationId xmlns:a16="http://schemas.microsoft.com/office/drawing/2014/main" id="{6C75D8D8-A96D-4A3E-9E44-CAA914B860F2}"/>
              </a:ext>
            </a:extLst>
          </p:cNvPr>
          <p:cNvGrpSpPr>
            <a:grpSpLocks/>
          </p:cNvGrpSpPr>
          <p:nvPr/>
        </p:nvGrpSpPr>
        <p:grpSpPr bwMode="auto">
          <a:xfrm>
            <a:off x="548680" y="179512"/>
            <a:ext cx="1150938" cy="1008062"/>
            <a:chOff x="482" y="2154"/>
            <a:chExt cx="998" cy="907"/>
          </a:xfrm>
        </p:grpSpPr>
        <p:grpSp>
          <p:nvGrpSpPr>
            <p:cNvPr id="11" name="Group 29">
              <a:extLst>
                <a:ext uri="{FF2B5EF4-FFF2-40B4-BE49-F238E27FC236}">
                  <a16:creationId xmlns:a16="http://schemas.microsoft.com/office/drawing/2014/main" id="{5C7F3D3D-63AD-4996-9BEB-40700C4180AE}"/>
                </a:ext>
              </a:extLst>
            </p:cNvPr>
            <p:cNvGrpSpPr>
              <a:grpSpLocks/>
            </p:cNvGrpSpPr>
            <p:nvPr/>
          </p:nvGrpSpPr>
          <p:grpSpPr bwMode="auto">
            <a:xfrm>
              <a:off x="482" y="2154"/>
              <a:ext cx="998" cy="907"/>
              <a:chOff x="482" y="2154"/>
              <a:chExt cx="998" cy="907"/>
            </a:xfrm>
          </p:grpSpPr>
          <p:pic>
            <p:nvPicPr>
              <p:cNvPr id="13" name="Picture 30">
                <a:extLst>
                  <a:ext uri="{FF2B5EF4-FFF2-40B4-BE49-F238E27FC236}">
                    <a16:creationId xmlns:a16="http://schemas.microsoft.com/office/drawing/2014/main" id="{74205675-D009-4C0B-860C-7928B8C859F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82" y="2154"/>
                <a:ext cx="998" cy="907"/>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14" name="Line 31">
                <a:extLst>
                  <a:ext uri="{FF2B5EF4-FFF2-40B4-BE49-F238E27FC236}">
                    <a16:creationId xmlns:a16="http://schemas.microsoft.com/office/drawing/2014/main" id="{F08D1D6B-3DB0-49FE-87EA-74E68182DDC7}"/>
                  </a:ext>
                </a:extLst>
              </p:cNvPr>
              <p:cNvSpPr>
                <a:spLocks noChangeShapeType="1"/>
              </p:cNvSpPr>
              <p:nvPr/>
            </p:nvSpPr>
            <p:spPr bwMode="auto">
              <a:xfrm>
                <a:off x="1023" y="2562"/>
                <a:ext cx="366" cy="0"/>
              </a:xfrm>
              <a:prstGeom prst="line">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Line 32">
                <a:extLst>
                  <a:ext uri="{FF2B5EF4-FFF2-40B4-BE49-F238E27FC236}">
                    <a16:creationId xmlns:a16="http://schemas.microsoft.com/office/drawing/2014/main" id="{A14CB753-D935-4C5C-B9C2-43B93A810D38}"/>
                  </a:ext>
                </a:extLst>
              </p:cNvPr>
              <p:cNvSpPr>
                <a:spLocks noChangeShapeType="1"/>
              </p:cNvSpPr>
              <p:nvPr/>
            </p:nvSpPr>
            <p:spPr bwMode="auto">
              <a:xfrm flipH="1" flipV="1">
                <a:off x="663" y="2562"/>
                <a:ext cx="360" cy="0"/>
              </a:xfrm>
              <a:prstGeom prst="line">
                <a:avLst/>
              </a:prstGeom>
              <a:noFill/>
              <a:ln w="349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2" name="Oval 33">
              <a:extLst>
                <a:ext uri="{FF2B5EF4-FFF2-40B4-BE49-F238E27FC236}">
                  <a16:creationId xmlns:a16="http://schemas.microsoft.com/office/drawing/2014/main" id="{1EA3DC5E-14A0-44A7-B870-0953398C51E2}"/>
                </a:ext>
              </a:extLst>
            </p:cNvPr>
            <p:cNvSpPr>
              <a:spLocks noChangeArrowheads="1"/>
            </p:cNvSpPr>
            <p:nvPr/>
          </p:nvSpPr>
          <p:spPr bwMode="auto">
            <a:xfrm>
              <a:off x="981" y="2542"/>
              <a:ext cx="42" cy="41"/>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600"/>
            </a:p>
          </p:txBody>
        </p:sp>
      </p:grpSp>
      <p:sp>
        <p:nvSpPr>
          <p:cNvPr id="9" name="Text Box 34">
            <a:extLst>
              <a:ext uri="{FF2B5EF4-FFF2-40B4-BE49-F238E27FC236}">
                <a16:creationId xmlns:a16="http://schemas.microsoft.com/office/drawing/2014/main" id="{18B149BA-1859-4A9C-8F1E-3E050235CB48}"/>
              </a:ext>
            </a:extLst>
          </p:cNvPr>
          <p:cNvSpPr txBox="1">
            <a:spLocks noChangeArrowheads="1"/>
          </p:cNvSpPr>
          <p:nvPr/>
        </p:nvSpPr>
        <p:spPr bwMode="auto">
          <a:xfrm>
            <a:off x="1772643" y="179512"/>
            <a:ext cx="2278063"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dirty="0"/>
              <a:t>Windmühle </a:t>
            </a:r>
          </a:p>
          <a:p>
            <a:pPr eaLnBrk="1" hangingPunct="1">
              <a:spcBef>
                <a:spcPct val="0"/>
              </a:spcBef>
              <a:buFontTx/>
              <a:buNone/>
            </a:pPr>
            <a:r>
              <a:rPr lang="de-DE" altLang="de-DE" sz="1000" baseline="0" dirty="0"/>
              <a:t>Diesmal müsst ihr euch nichts holen, </a:t>
            </a:r>
          </a:p>
          <a:p>
            <a:pPr eaLnBrk="1" hangingPunct="1">
              <a:spcBef>
                <a:spcPct val="0"/>
              </a:spcBef>
              <a:buFontTx/>
              <a:buNone/>
            </a:pPr>
            <a:r>
              <a:rPr lang="de-DE" altLang="de-DE" sz="1000" baseline="0" dirty="0"/>
              <a:t>nur einen freien Platz suchen</a:t>
            </a:r>
          </a:p>
        </p:txBody>
      </p:sp>
      <p:sp>
        <p:nvSpPr>
          <p:cNvPr id="10" name="Text Box 37">
            <a:extLst>
              <a:ext uri="{FF2B5EF4-FFF2-40B4-BE49-F238E27FC236}">
                <a16:creationId xmlns:a16="http://schemas.microsoft.com/office/drawing/2014/main" id="{404394C5-9B1E-4964-A3B8-262B09E3EB8C}"/>
              </a:ext>
            </a:extLst>
          </p:cNvPr>
          <p:cNvSpPr txBox="1">
            <a:spLocks noChangeArrowheads="1"/>
          </p:cNvSpPr>
          <p:nvPr/>
        </p:nvSpPr>
        <p:spPr bwMode="auto">
          <a:xfrm>
            <a:off x="4293593" y="539874"/>
            <a:ext cx="2303463" cy="3143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dirty="0"/>
              <a:t>Karte 4: Die Windmühle</a:t>
            </a:r>
          </a:p>
        </p:txBody>
      </p:sp>
      <p:sp>
        <p:nvSpPr>
          <p:cNvPr id="16" name="Line 48">
            <a:extLst>
              <a:ext uri="{FF2B5EF4-FFF2-40B4-BE49-F238E27FC236}">
                <a16:creationId xmlns:a16="http://schemas.microsoft.com/office/drawing/2014/main" id="{AA27A841-B679-4E86-878E-6FB6A1F40D64}"/>
              </a:ext>
            </a:extLst>
          </p:cNvPr>
          <p:cNvSpPr>
            <a:spLocks noChangeShapeType="1"/>
          </p:cNvSpPr>
          <p:nvPr/>
        </p:nvSpPr>
        <p:spPr bwMode="auto">
          <a:xfrm>
            <a:off x="51792" y="2321049"/>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2" name="Gruppieren 1"/>
          <p:cNvGrpSpPr/>
          <p:nvPr/>
        </p:nvGrpSpPr>
        <p:grpSpPr>
          <a:xfrm>
            <a:off x="0" y="2464960"/>
            <a:ext cx="6858000" cy="2179048"/>
            <a:chOff x="0" y="2464960"/>
            <a:chExt cx="6858000" cy="2179048"/>
          </a:xfrm>
        </p:grpSpPr>
        <p:pic>
          <p:nvPicPr>
            <p:cNvPr id="17" name="Grafik 16"/>
            <p:cNvPicPr/>
            <p:nvPr/>
          </p:nvPicPr>
          <p:blipFill>
            <a:blip r:embed="rId3"/>
            <a:stretch>
              <a:fillRect/>
            </a:stretch>
          </p:blipFill>
          <p:spPr>
            <a:xfrm>
              <a:off x="528489" y="2493451"/>
              <a:ext cx="1171130" cy="869890"/>
            </a:xfrm>
            <a:prstGeom prst="rect">
              <a:avLst/>
            </a:prstGeom>
          </p:spPr>
        </p:pic>
        <p:sp>
          <p:nvSpPr>
            <p:cNvPr id="18" name="Text Box 34">
              <a:extLst>
                <a:ext uri="{FF2B5EF4-FFF2-40B4-BE49-F238E27FC236}">
                  <a16:creationId xmlns:a16="http://schemas.microsoft.com/office/drawing/2014/main" id="{18B149BA-1859-4A9C-8F1E-3E050235CB48}"/>
                </a:ext>
              </a:extLst>
            </p:cNvPr>
            <p:cNvSpPr txBox="1">
              <a:spLocks noChangeArrowheads="1"/>
            </p:cNvSpPr>
            <p:nvPr/>
          </p:nvSpPr>
          <p:spPr bwMode="auto">
            <a:xfrm>
              <a:off x="1844824" y="2464960"/>
              <a:ext cx="1981633" cy="83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dirty="0" smtClean="0"/>
                <a:t>Luftballon-Geräusch </a:t>
              </a:r>
              <a:endParaRPr lang="de-DE" altLang="de-DE" sz="1400" b="1" baseline="0" dirty="0"/>
            </a:p>
            <a:p>
              <a:pPr eaLnBrk="1" hangingPunct="1">
                <a:spcBef>
                  <a:spcPct val="0"/>
                </a:spcBef>
                <a:buFontTx/>
                <a:buNone/>
              </a:pPr>
              <a:r>
                <a:rPr lang="de-DE" altLang="de-DE" sz="1000" u="sng" baseline="0" dirty="0" smtClean="0"/>
                <a:t>Ihr braucht</a:t>
              </a:r>
            </a:p>
            <a:p>
              <a:pPr eaLnBrk="1" hangingPunct="1">
                <a:spcBef>
                  <a:spcPct val="0"/>
                </a:spcBef>
                <a:buFontTx/>
                <a:buNone/>
              </a:pPr>
              <a:r>
                <a:rPr lang="de-DE" altLang="de-DE" sz="1000" baseline="0" dirty="0" smtClean="0"/>
                <a:t>Luftballon</a:t>
              </a:r>
            </a:p>
            <a:p>
              <a:pPr eaLnBrk="1" hangingPunct="1">
                <a:spcBef>
                  <a:spcPct val="0"/>
                </a:spcBef>
                <a:buFontTx/>
                <a:buNone/>
              </a:pPr>
              <a:r>
                <a:rPr lang="de-DE" altLang="de-DE" sz="1000" baseline="0" dirty="0" smtClean="0"/>
                <a:t>10 </a:t>
              </a:r>
              <a:r>
                <a:rPr lang="de-DE" altLang="de-DE" sz="1000" baseline="0" dirty="0"/>
                <a:t>ct Münze</a:t>
              </a:r>
              <a:endParaRPr lang="de-DE" altLang="de-DE" sz="1000" baseline="0" dirty="0"/>
            </a:p>
          </p:txBody>
        </p:sp>
        <p:sp>
          <p:nvSpPr>
            <p:cNvPr id="19" name="Text Box 37">
              <a:extLst>
                <a:ext uri="{FF2B5EF4-FFF2-40B4-BE49-F238E27FC236}">
                  <a16:creationId xmlns:a16="http://schemas.microsoft.com/office/drawing/2014/main" id="{404394C5-9B1E-4964-A3B8-262B09E3EB8C}"/>
                </a:ext>
              </a:extLst>
            </p:cNvPr>
            <p:cNvSpPr txBox="1">
              <a:spLocks noChangeArrowheads="1"/>
            </p:cNvSpPr>
            <p:nvPr/>
          </p:nvSpPr>
          <p:spPr bwMode="auto">
            <a:xfrm>
              <a:off x="4124759" y="2527984"/>
              <a:ext cx="2303463" cy="52322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dirty="0"/>
                <a:t>Karte </a:t>
              </a:r>
              <a:r>
                <a:rPr lang="de-DE" altLang="de-DE" sz="1400" baseline="0" dirty="0" smtClean="0"/>
                <a:t>10: Luftballon</a:t>
              </a:r>
              <a:r>
                <a:rPr lang="de-DE" altLang="de-DE" sz="1400" baseline="0" dirty="0" smtClean="0"/>
                <a:t>-Geräusch</a:t>
              </a:r>
              <a:endParaRPr lang="de-DE" altLang="de-DE" sz="1400" baseline="0" dirty="0"/>
            </a:p>
          </p:txBody>
        </p:sp>
        <p:sp>
          <p:nvSpPr>
            <p:cNvPr id="20" name="Text Box 27">
              <a:extLst>
                <a:ext uri="{FF2B5EF4-FFF2-40B4-BE49-F238E27FC236}">
                  <a16:creationId xmlns:a16="http://schemas.microsoft.com/office/drawing/2014/main" id="{81921DAF-E575-4568-A122-AB49DF65F945}"/>
                </a:ext>
              </a:extLst>
            </p:cNvPr>
            <p:cNvSpPr txBox="1">
              <a:spLocks noChangeArrowheads="1"/>
            </p:cNvSpPr>
            <p:nvPr/>
          </p:nvSpPr>
          <p:spPr bwMode="auto">
            <a:xfrm>
              <a:off x="528489" y="3528879"/>
              <a:ext cx="6121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71450" indent="-171450" eaLnBrk="1" hangingPunct="1">
                <a:spcBef>
                  <a:spcPct val="0"/>
                </a:spcBef>
              </a:pPr>
              <a:r>
                <a:rPr lang="de-DE" altLang="de-DE" sz="1000" baseline="0" dirty="0" smtClean="0"/>
                <a:t>Schiebe </a:t>
              </a:r>
              <a:r>
                <a:rPr lang="de-DE" altLang="de-DE" sz="1000" baseline="0" dirty="0"/>
                <a:t>das Geldstück vorsichtig durch die Öffnung in den Luftballon. Achte darauf, dass die Gummihaut dabei nicht verletzt wird, sonst ist der Ballon nicht mehr dicht</a:t>
              </a:r>
              <a:r>
                <a:rPr lang="de-DE" altLang="de-DE" sz="1000" baseline="0" dirty="0" smtClean="0"/>
                <a:t>.</a:t>
              </a:r>
            </a:p>
            <a:p>
              <a:pPr marL="171450" indent="-171450" eaLnBrk="1" hangingPunct="1">
                <a:spcBef>
                  <a:spcPct val="0"/>
                </a:spcBef>
              </a:pPr>
              <a:r>
                <a:rPr lang="de-DE" altLang="de-DE" sz="1000" baseline="0" dirty="0" smtClean="0"/>
                <a:t>Blase </a:t>
              </a:r>
              <a:r>
                <a:rPr lang="de-DE" altLang="de-DE" sz="1000" baseline="0" dirty="0"/>
                <a:t>den Luftballon auf und knoten ihn zu. Die 10 ct Münze ist nun im Ballon gefangen.</a:t>
              </a:r>
            </a:p>
            <a:p>
              <a:pPr marL="171450" indent="-171450" eaLnBrk="1" hangingPunct="1">
                <a:spcBef>
                  <a:spcPct val="0"/>
                </a:spcBef>
              </a:pPr>
              <a:r>
                <a:rPr lang="de-DE" altLang="de-DE" sz="1000" baseline="0" dirty="0" smtClean="0"/>
                <a:t>Beginne </a:t>
              </a:r>
              <a:r>
                <a:rPr lang="de-DE" altLang="de-DE" sz="1000" baseline="0" dirty="0"/>
                <a:t>nun, den Luftballon aus dem Handgelenk heraus im Kreis zu drehen bis die Münze herumgeschleudert wird. </a:t>
              </a:r>
              <a:endParaRPr lang="de-DE" altLang="de-DE" sz="1000" baseline="0" dirty="0" smtClean="0"/>
            </a:p>
            <a:p>
              <a:pPr eaLnBrk="1" hangingPunct="1">
                <a:spcBef>
                  <a:spcPct val="0"/>
                </a:spcBef>
                <a:buNone/>
              </a:pPr>
              <a:r>
                <a:rPr lang="de-DE" altLang="de-DE" sz="1000" baseline="0" dirty="0" smtClean="0"/>
                <a:t>Was siehst Du? Was hörst Du?</a:t>
              </a:r>
            </a:p>
          </p:txBody>
        </p:sp>
        <p:sp>
          <p:nvSpPr>
            <p:cNvPr id="21" name="Line 48">
              <a:extLst>
                <a:ext uri="{FF2B5EF4-FFF2-40B4-BE49-F238E27FC236}">
                  <a16:creationId xmlns:a16="http://schemas.microsoft.com/office/drawing/2014/main" id="{AA27A841-B679-4E86-878E-6FB6A1F40D64}"/>
                </a:ext>
              </a:extLst>
            </p:cNvPr>
            <p:cNvSpPr>
              <a:spLocks noChangeShapeType="1"/>
            </p:cNvSpPr>
            <p:nvPr/>
          </p:nvSpPr>
          <p:spPr bwMode="auto">
            <a:xfrm>
              <a:off x="0" y="4644008"/>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2" name="Gruppieren 21"/>
          <p:cNvGrpSpPr/>
          <p:nvPr/>
        </p:nvGrpSpPr>
        <p:grpSpPr>
          <a:xfrm>
            <a:off x="-39222" y="4735685"/>
            <a:ext cx="6858000" cy="2179048"/>
            <a:chOff x="0" y="2464960"/>
            <a:chExt cx="6858000" cy="2179048"/>
          </a:xfrm>
        </p:grpSpPr>
        <p:pic>
          <p:nvPicPr>
            <p:cNvPr id="23" name="Grafik 22"/>
            <p:cNvPicPr/>
            <p:nvPr/>
          </p:nvPicPr>
          <p:blipFill>
            <a:blip r:embed="rId3"/>
            <a:stretch>
              <a:fillRect/>
            </a:stretch>
          </p:blipFill>
          <p:spPr>
            <a:xfrm>
              <a:off x="528489" y="2493451"/>
              <a:ext cx="1171130" cy="869890"/>
            </a:xfrm>
            <a:prstGeom prst="rect">
              <a:avLst/>
            </a:prstGeom>
          </p:spPr>
        </p:pic>
        <p:sp>
          <p:nvSpPr>
            <p:cNvPr id="24" name="Text Box 34">
              <a:extLst>
                <a:ext uri="{FF2B5EF4-FFF2-40B4-BE49-F238E27FC236}">
                  <a16:creationId xmlns:a16="http://schemas.microsoft.com/office/drawing/2014/main" id="{18B149BA-1859-4A9C-8F1E-3E050235CB48}"/>
                </a:ext>
              </a:extLst>
            </p:cNvPr>
            <p:cNvSpPr txBox="1">
              <a:spLocks noChangeArrowheads="1"/>
            </p:cNvSpPr>
            <p:nvPr/>
          </p:nvSpPr>
          <p:spPr bwMode="auto">
            <a:xfrm>
              <a:off x="1844824" y="2464960"/>
              <a:ext cx="1981633" cy="83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dirty="0" smtClean="0"/>
                <a:t>Luftballon-Geräusch </a:t>
              </a:r>
              <a:endParaRPr lang="de-DE" altLang="de-DE" sz="1400" b="1" baseline="0" dirty="0"/>
            </a:p>
            <a:p>
              <a:pPr eaLnBrk="1" hangingPunct="1">
                <a:spcBef>
                  <a:spcPct val="0"/>
                </a:spcBef>
                <a:buFontTx/>
                <a:buNone/>
              </a:pPr>
              <a:r>
                <a:rPr lang="de-DE" altLang="de-DE" sz="1000" u="sng" baseline="0" dirty="0" smtClean="0"/>
                <a:t>Ihr braucht</a:t>
              </a:r>
            </a:p>
            <a:p>
              <a:pPr eaLnBrk="1" hangingPunct="1">
                <a:spcBef>
                  <a:spcPct val="0"/>
                </a:spcBef>
                <a:buFontTx/>
                <a:buNone/>
              </a:pPr>
              <a:r>
                <a:rPr lang="de-DE" altLang="de-DE" sz="1000" baseline="0" dirty="0" smtClean="0"/>
                <a:t>Luftballon</a:t>
              </a:r>
            </a:p>
            <a:p>
              <a:pPr eaLnBrk="1" hangingPunct="1">
                <a:spcBef>
                  <a:spcPct val="0"/>
                </a:spcBef>
                <a:buFontTx/>
                <a:buNone/>
              </a:pPr>
              <a:r>
                <a:rPr lang="de-DE" altLang="de-DE" sz="1000" baseline="0" dirty="0"/>
                <a:t>5</a:t>
              </a:r>
              <a:r>
                <a:rPr lang="de-DE" altLang="de-DE" sz="1000" baseline="0" dirty="0" smtClean="0"/>
                <a:t> </a:t>
              </a:r>
              <a:r>
                <a:rPr lang="de-DE" altLang="de-DE" sz="1000" baseline="0" dirty="0"/>
                <a:t>ct Münze</a:t>
              </a:r>
              <a:endParaRPr lang="de-DE" altLang="de-DE" sz="1000" baseline="0" dirty="0"/>
            </a:p>
          </p:txBody>
        </p:sp>
        <p:sp>
          <p:nvSpPr>
            <p:cNvPr id="25" name="Text Box 37">
              <a:extLst>
                <a:ext uri="{FF2B5EF4-FFF2-40B4-BE49-F238E27FC236}">
                  <a16:creationId xmlns:a16="http://schemas.microsoft.com/office/drawing/2014/main" id="{404394C5-9B1E-4964-A3B8-262B09E3EB8C}"/>
                </a:ext>
              </a:extLst>
            </p:cNvPr>
            <p:cNvSpPr txBox="1">
              <a:spLocks noChangeArrowheads="1"/>
            </p:cNvSpPr>
            <p:nvPr/>
          </p:nvSpPr>
          <p:spPr bwMode="auto">
            <a:xfrm>
              <a:off x="4124759" y="2527984"/>
              <a:ext cx="2303463" cy="52322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dirty="0"/>
                <a:t>Karte </a:t>
              </a:r>
              <a:r>
                <a:rPr lang="de-DE" altLang="de-DE" sz="1400" baseline="0" dirty="0" smtClean="0"/>
                <a:t>11: Luftballon</a:t>
              </a:r>
              <a:r>
                <a:rPr lang="de-DE" altLang="de-DE" sz="1400" baseline="0" dirty="0" smtClean="0"/>
                <a:t>-Geräusch</a:t>
              </a:r>
              <a:endParaRPr lang="de-DE" altLang="de-DE" sz="1400" baseline="0" dirty="0"/>
            </a:p>
          </p:txBody>
        </p:sp>
        <p:sp>
          <p:nvSpPr>
            <p:cNvPr id="26" name="Text Box 27">
              <a:extLst>
                <a:ext uri="{FF2B5EF4-FFF2-40B4-BE49-F238E27FC236}">
                  <a16:creationId xmlns:a16="http://schemas.microsoft.com/office/drawing/2014/main" id="{81921DAF-E575-4568-A122-AB49DF65F945}"/>
                </a:ext>
              </a:extLst>
            </p:cNvPr>
            <p:cNvSpPr txBox="1">
              <a:spLocks noChangeArrowheads="1"/>
            </p:cNvSpPr>
            <p:nvPr/>
          </p:nvSpPr>
          <p:spPr bwMode="auto">
            <a:xfrm>
              <a:off x="528489" y="3528879"/>
              <a:ext cx="6121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71450" indent="-171450" eaLnBrk="1" hangingPunct="1">
                <a:spcBef>
                  <a:spcPct val="0"/>
                </a:spcBef>
              </a:pPr>
              <a:r>
                <a:rPr lang="de-DE" altLang="de-DE" sz="1000" baseline="0" dirty="0" smtClean="0"/>
                <a:t>Schiebe </a:t>
              </a:r>
              <a:r>
                <a:rPr lang="de-DE" altLang="de-DE" sz="1000" baseline="0" dirty="0"/>
                <a:t>das Geldstück vorsichtig durch die Öffnung in den Luftballon. Achte darauf, dass die Gummihaut dabei nicht verletzt wird, sonst ist der Ballon nicht mehr dicht</a:t>
              </a:r>
              <a:r>
                <a:rPr lang="de-DE" altLang="de-DE" sz="1000" baseline="0" dirty="0" smtClean="0"/>
                <a:t>.</a:t>
              </a:r>
            </a:p>
            <a:p>
              <a:pPr marL="171450" indent="-171450" eaLnBrk="1" hangingPunct="1">
                <a:spcBef>
                  <a:spcPct val="0"/>
                </a:spcBef>
              </a:pPr>
              <a:r>
                <a:rPr lang="de-DE" altLang="de-DE" sz="1000" baseline="0" dirty="0" smtClean="0"/>
                <a:t>Blase </a:t>
              </a:r>
              <a:r>
                <a:rPr lang="de-DE" altLang="de-DE" sz="1000" baseline="0" dirty="0"/>
                <a:t>den Luftballon auf und knoten ihn zu. Die 10 ct Münze ist nun im Ballon gefangen.</a:t>
              </a:r>
            </a:p>
            <a:p>
              <a:pPr marL="171450" indent="-171450" eaLnBrk="1" hangingPunct="1">
                <a:spcBef>
                  <a:spcPct val="0"/>
                </a:spcBef>
              </a:pPr>
              <a:r>
                <a:rPr lang="de-DE" altLang="de-DE" sz="1000" baseline="0" dirty="0" smtClean="0"/>
                <a:t>Beginne </a:t>
              </a:r>
              <a:r>
                <a:rPr lang="de-DE" altLang="de-DE" sz="1000" baseline="0" dirty="0"/>
                <a:t>nun, den Luftballon aus dem Handgelenk heraus im Kreis zu drehen bis die Münze herumgeschleudert wird. </a:t>
              </a:r>
              <a:endParaRPr lang="de-DE" altLang="de-DE" sz="1000" baseline="0" dirty="0" smtClean="0"/>
            </a:p>
            <a:p>
              <a:pPr eaLnBrk="1" hangingPunct="1">
                <a:spcBef>
                  <a:spcPct val="0"/>
                </a:spcBef>
                <a:buNone/>
              </a:pPr>
              <a:r>
                <a:rPr lang="de-DE" altLang="de-DE" sz="1000" baseline="0" dirty="0" smtClean="0"/>
                <a:t>Was siehst Du? Was hörst Du?</a:t>
              </a:r>
            </a:p>
          </p:txBody>
        </p:sp>
        <p:sp>
          <p:nvSpPr>
            <p:cNvPr id="27" name="Line 48">
              <a:extLst>
                <a:ext uri="{FF2B5EF4-FFF2-40B4-BE49-F238E27FC236}">
                  <a16:creationId xmlns:a16="http://schemas.microsoft.com/office/drawing/2014/main" id="{AA27A841-B679-4E86-878E-6FB6A1F40D64}"/>
                </a:ext>
              </a:extLst>
            </p:cNvPr>
            <p:cNvSpPr>
              <a:spLocks noChangeShapeType="1"/>
            </p:cNvSpPr>
            <p:nvPr/>
          </p:nvSpPr>
          <p:spPr bwMode="auto">
            <a:xfrm>
              <a:off x="0" y="4644008"/>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 name="Gruppieren 27"/>
          <p:cNvGrpSpPr/>
          <p:nvPr/>
        </p:nvGrpSpPr>
        <p:grpSpPr>
          <a:xfrm>
            <a:off x="-39222" y="6914733"/>
            <a:ext cx="6858000" cy="2179048"/>
            <a:chOff x="0" y="2464960"/>
            <a:chExt cx="6858000" cy="2179048"/>
          </a:xfrm>
        </p:grpSpPr>
        <p:pic>
          <p:nvPicPr>
            <p:cNvPr id="29" name="Grafik 28"/>
            <p:cNvPicPr/>
            <p:nvPr/>
          </p:nvPicPr>
          <p:blipFill>
            <a:blip r:embed="rId3"/>
            <a:stretch>
              <a:fillRect/>
            </a:stretch>
          </p:blipFill>
          <p:spPr>
            <a:xfrm>
              <a:off x="528489" y="2493451"/>
              <a:ext cx="1171130" cy="869890"/>
            </a:xfrm>
            <a:prstGeom prst="rect">
              <a:avLst/>
            </a:prstGeom>
          </p:spPr>
        </p:pic>
        <p:sp>
          <p:nvSpPr>
            <p:cNvPr id="30" name="Text Box 34">
              <a:extLst>
                <a:ext uri="{FF2B5EF4-FFF2-40B4-BE49-F238E27FC236}">
                  <a16:creationId xmlns:a16="http://schemas.microsoft.com/office/drawing/2014/main" id="{18B149BA-1859-4A9C-8F1E-3E050235CB48}"/>
                </a:ext>
              </a:extLst>
            </p:cNvPr>
            <p:cNvSpPr txBox="1">
              <a:spLocks noChangeArrowheads="1"/>
            </p:cNvSpPr>
            <p:nvPr/>
          </p:nvSpPr>
          <p:spPr bwMode="auto">
            <a:xfrm>
              <a:off x="1844824" y="2464960"/>
              <a:ext cx="1981633" cy="83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dirty="0" smtClean="0"/>
                <a:t>Luftballon-Geräusch </a:t>
              </a:r>
              <a:endParaRPr lang="de-DE" altLang="de-DE" sz="1400" b="1" baseline="0" dirty="0"/>
            </a:p>
            <a:p>
              <a:pPr eaLnBrk="1" hangingPunct="1">
                <a:spcBef>
                  <a:spcPct val="0"/>
                </a:spcBef>
                <a:buFontTx/>
                <a:buNone/>
              </a:pPr>
              <a:r>
                <a:rPr lang="de-DE" altLang="de-DE" sz="1000" u="sng" baseline="0" dirty="0" smtClean="0"/>
                <a:t>Ihr braucht</a:t>
              </a:r>
            </a:p>
            <a:p>
              <a:pPr eaLnBrk="1" hangingPunct="1">
                <a:spcBef>
                  <a:spcPct val="0"/>
                </a:spcBef>
                <a:buFontTx/>
                <a:buNone/>
              </a:pPr>
              <a:r>
                <a:rPr lang="de-DE" altLang="de-DE" sz="1000" baseline="0" dirty="0" smtClean="0"/>
                <a:t>Luftballon</a:t>
              </a:r>
            </a:p>
            <a:p>
              <a:pPr eaLnBrk="1" hangingPunct="1">
                <a:spcBef>
                  <a:spcPct val="0"/>
                </a:spcBef>
                <a:buFontTx/>
                <a:buNone/>
              </a:pPr>
              <a:r>
                <a:rPr lang="de-DE" altLang="de-DE" sz="1000" baseline="0" dirty="0" smtClean="0"/>
                <a:t>Murmel</a:t>
              </a:r>
              <a:endParaRPr lang="de-DE" altLang="de-DE" sz="1000" baseline="0" dirty="0"/>
            </a:p>
          </p:txBody>
        </p:sp>
        <p:sp>
          <p:nvSpPr>
            <p:cNvPr id="31" name="Text Box 37">
              <a:extLst>
                <a:ext uri="{FF2B5EF4-FFF2-40B4-BE49-F238E27FC236}">
                  <a16:creationId xmlns:a16="http://schemas.microsoft.com/office/drawing/2014/main" id="{404394C5-9B1E-4964-A3B8-262B09E3EB8C}"/>
                </a:ext>
              </a:extLst>
            </p:cNvPr>
            <p:cNvSpPr txBox="1">
              <a:spLocks noChangeArrowheads="1"/>
            </p:cNvSpPr>
            <p:nvPr/>
          </p:nvSpPr>
          <p:spPr bwMode="auto">
            <a:xfrm>
              <a:off x="4124759" y="2527984"/>
              <a:ext cx="2303463" cy="52322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dirty="0"/>
                <a:t>Karte </a:t>
              </a:r>
              <a:r>
                <a:rPr lang="de-DE" altLang="de-DE" sz="1400" baseline="0" dirty="0" smtClean="0"/>
                <a:t>12: Luftballon</a:t>
              </a:r>
              <a:r>
                <a:rPr lang="de-DE" altLang="de-DE" sz="1400" baseline="0" dirty="0" smtClean="0"/>
                <a:t>-Geräusch</a:t>
              </a:r>
              <a:endParaRPr lang="de-DE" altLang="de-DE" sz="1400" baseline="0" dirty="0"/>
            </a:p>
          </p:txBody>
        </p:sp>
        <p:sp>
          <p:nvSpPr>
            <p:cNvPr id="32" name="Text Box 27">
              <a:extLst>
                <a:ext uri="{FF2B5EF4-FFF2-40B4-BE49-F238E27FC236}">
                  <a16:creationId xmlns:a16="http://schemas.microsoft.com/office/drawing/2014/main" id="{81921DAF-E575-4568-A122-AB49DF65F945}"/>
                </a:ext>
              </a:extLst>
            </p:cNvPr>
            <p:cNvSpPr txBox="1">
              <a:spLocks noChangeArrowheads="1"/>
            </p:cNvSpPr>
            <p:nvPr/>
          </p:nvSpPr>
          <p:spPr bwMode="auto">
            <a:xfrm>
              <a:off x="528489" y="3528879"/>
              <a:ext cx="6121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71450" indent="-171450" eaLnBrk="1" hangingPunct="1">
                <a:spcBef>
                  <a:spcPct val="0"/>
                </a:spcBef>
              </a:pPr>
              <a:r>
                <a:rPr lang="de-DE" altLang="de-DE" sz="1000" baseline="0" dirty="0" smtClean="0"/>
                <a:t>Schiebe </a:t>
              </a:r>
              <a:r>
                <a:rPr lang="de-DE" altLang="de-DE" sz="1000" baseline="0" dirty="0"/>
                <a:t>das Geldstück vorsichtig durch die Öffnung in den Luftballon. Achte darauf, dass die Gummihaut dabei nicht verletzt wird, sonst ist der Ballon nicht mehr dicht</a:t>
              </a:r>
              <a:r>
                <a:rPr lang="de-DE" altLang="de-DE" sz="1000" baseline="0" dirty="0" smtClean="0"/>
                <a:t>.</a:t>
              </a:r>
            </a:p>
            <a:p>
              <a:pPr marL="171450" indent="-171450" eaLnBrk="1" hangingPunct="1">
                <a:spcBef>
                  <a:spcPct val="0"/>
                </a:spcBef>
              </a:pPr>
              <a:r>
                <a:rPr lang="de-DE" altLang="de-DE" sz="1000" baseline="0" dirty="0" smtClean="0"/>
                <a:t>Blase </a:t>
              </a:r>
              <a:r>
                <a:rPr lang="de-DE" altLang="de-DE" sz="1000" baseline="0" dirty="0"/>
                <a:t>den Luftballon auf und knoten ihn zu. Die 10 ct Münze ist nun im Ballon gefangen.</a:t>
              </a:r>
            </a:p>
            <a:p>
              <a:pPr marL="171450" indent="-171450" eaLnBrk="1" hangingPunct="1">
                <a:spcBef>
                  <a:spcPct val="0"/>
                </a:spcBef>
              </a:pPr>
              <a:r>
                <a:rPr lang="de-DE" altLang="de-DE" sz="1000" baseline="0" dirty="0" smtClean="0"/>
                <a:t>Beginne </a:t>
              </a:r>
              <a:r>
                <a:rPr lang="de-DE" altLang="de-DE" sz="1000" baseline="0" dirty="0"/>
                <a:t>nun, den Luftballon aus dem Handgelenk heraus im Kreis zu drehen bis die Münze herumgeschleudert wird. </a:t>
              </a:r>
              <a:endParaRPr lang="de-DE" altLang="de-DE" sz="1000" baseline="0" dirty="0" smtClean="0"/>
            </a:p>
            <a:p>
              <a:pPr eaLnBrk="1" hangingPunct="1">
                <a:spcBef>
                  <a:spcPct val="0"/>
                </a:spcBef>
                <a:buNone/>
              </a:pPr>
              <a:r>
                <a:rPr lang="de-DE" altLang="de-DE" sz="1000" baseline="0" dirty="0" smtClean="0"/>
                <a:t>Was siehst Du? Was hörst Du?</a:t>
              </a:r>
            </a:p>
          </p:txBody>
        </p:sp>
        <p:sp>
          <p:nvSpPr>
            <p:cNvPr id="33" name="Line 48">
              <a:extLst>
                <a:ext uri="{FF2B5EF4-FFF2-40B4-BE49-F238E27FC236}">
                  <a16:creationId xmlns:a16="http://schemas.microsoft.com/office/drawing/2014/main" id="{AA27A841-B679-4E86-878E-6FB6A1F40D64}"/>
                </a:ext>
              </a:extLst>
            </p:cNvPr>
            <p:cNvSpPr>
              <a:spLocks noChangeShapeType="1"/>
            </p:cNvSpPr>
            <p:nvPr/>
          </p:nvSpPr>
          <p:spPr bwMode="auto">
            <a:xfrm>
              <a:off x="0" y="4644008"/>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extLst>
      <p:ext uri="{BB962C8B-B14F-4D97-AF65-F5344CB8AC3E}">
        <p14:creationId xmlns:p14="http://schemas.microsoft.com/office/powerpoint/2010/main" val="209038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Grafik 46"/>
          <p:cNvPicPr/>
          <p:nvPr/>
        </p:nvPicPr>
        <p:blipFill>
          <a:blip r:embed="rId2"/>
          <a:stretch>
            <a:fillRect/>
          </a:stretch>
        </p:blipFill>
        <p:spPr>
          <a:xfrm>
            <a:off x="500257" y="380273"/>
            <a:ext cx="1562100" cy="1066800"/>
          </a:xfrm>
          <a:prstGeom prst="rect">
            <a:avLst/>
          </a:prstGeom>
        </p:spPr>
      </p:pic>
      <p:sp>
        <p:nvSpPr>
          <p:cNvPr id="30" name="Text Box 34">
            <a:extLst>
              <a:ext uri="{FF2B5EF4-FFF2-40B4-BE49-F238E27FC236}">
                <a16:creationId xmlns:a16="http://schemas.microsoft.com/office/drawing/2014/main" id="{18B149BA-1859-4A9C-8F1E-3E050235CB48}"/>
              </a:ext>
            </a:extLst>
          </p:cNvPr>
          <p:cNvSpPr txBox="1">
            <a:spLocks noChangeArrowheads="1"/>
          </p:cNvSpPr>
          <p:nvPr/>
        </p:nvSpPr>
        <p:spPr bwMode="auto">
          <a:xfrm>
            <a:off x="2188496" y="443222"/>
            <a:ext cx="1713931" cy="83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dirty="0" err="1" smtClean="0"/>
              <a:t>Münzturm</a:t>
            </a:r>
            <a:r>
              <a:rPr lang="de-DE" altLang="de-DE" sz="1400" b="1" baseline="0" dirty="0" smtClean="0"/>
              <a:t> </a:t>
            </a:r>
            <a:endParaRPr lang="de-DE" altLang="de-DE" sz="1400" b="1" baseline="0" dirty="0"/>
          </a:p>
          <a:p>
            <a:pPr eaLnBrk="1" hangingPunct="1">
              <a:spcBef>
                <a:spcPct val="0"/>
              </a:spcBef>
              <a:buFontTx/>
              <a:buNone/>
            </a:pPr>
            <a:r>
              <a:rPr lang="de-DE" altLang="de-DE" sz="1000" u="sng" baseline="0" dirty="0" smtClean="0"/>
              <a:t>Ihr braucht</a:t>
            </a:r>
          </a:p>
          <a:p>
            <a:pPr eaLnBrk="1" hangingPunct="1">
              <a:spcBef>
                <a:spcPct val="0"/>
              </a:spcBef>
              <a:buFontTx/>
              <a:buNone/>
            </a:pPr>
            <a:r>
              <a:rPr lang="de-DE" altLang="de-DE" sz="1000" baseline="0" dirty="0" smtClean="0"/>
              <a:t>• 6 </a:t>
            </a:r>
            <a:r>
              <a:rPr lang="de-DE" altLang="de-DE" sz="1000" baseline="0" dirty="0"/>
              <a:t>Münzen</a:t>
            </a:r>
          </a:p>
          <a:p>
            <a:pPr eaLnBrk="1" hangingPunct="1">
              <a:spcBef>
                <a:spcPct val="0"/>
              </a:spcBef>
              <a:buFontTx/>
              <a:buNone/>
            </a:pPr>
            <a:r>
              <a:rPr lang="de-DE" altLang="de-DE" sz="1000" baseline="0" dirty="0" smtClean="0"/>
              <a:t>• 1 </a:t>
            </a:r>
            <a:r>
              <a:rPr lang="de-DE" altLang="de-DE" sz="1000" baseline="0" dirty="0"/>
              <a:t>(stumpfes) </a:t>
            </a:r>
            <a:r>
              <a:rPr lang="de-DE" altLang="de-DE" sz="1000" baseline="0" dirty="0" smtClean="0"/>
              <a:t>Tafelmesser</a:t>
            </a:r>
            <a:endParaRPr lang="de-DE" altLang="de-DE" sz="1000" baseline="0" dirty="0"/>
          </a:p>
        </p:txBody>
      </p:sp>
      <p:sp>
        <p:nvSpPr>
          <p:cNvPr id="31" name="Text Box 37">
            <a:extLst>
              <a:ext uri="{FF2B5EF4-FFF2-40B4-BE49-F238E27FC236}">
                <a16:creationId xmlns:a16="http://schemas.microsoft.com/office/drawing/2014/main" id="{404394C5-9B1E-4964-A3B8-262B09E3EB8C}"/>
              </a:ext>
            </a:extLst>
          </p:cNvPr>
          <p:cNvSpPr txBox="1">
            <a:spLocks noChangeArrowheads="1"/>
          </p:cNvSpPr>
          <p:nvPr/>
        </p:nvSpPr>
        <p:spPr bwMode="auto">
          <a:xfrm>
            <a:off x="4096527" y="530568"/>
            <a:ext cx="2303463" cy="30777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dirty="0"/>
              <a:t>Karte </a:t>
            </a:r>
            <a:r>
              <a:rPr lang="de-DE" altLang="de-DE" sz="1400" baseline="0" dirty="0" smtClean="0"/>
              <a:t>13: </a:t>
            </a:r>
            <a:r>
              <a:rPr lang="de-DE" altLang="de-DE" sz="1400" baseline="0" dirty="0" err="1" smtClean="0"/>
              <a:t>Münzturm</a:t>
            </a:r>
            <a:endParaRPr lang="de-DE" altLang="de-DE" sz="1400" baseline="0" dirty="0"/>
          </a:p>
        </p:txBody>
      </p:sp>
      <p:sp>
        <p:nvSpPr>
          <p:cNvPr id="32" name="Text Box 27">
            <a:extLst>
              <a:ext uri="{FF2B5EF4-FFF2-40B4-BE49-F238E27FC236}">
                <a16:creationId xmlns:a16="http://schemas.microsoft.com/office/drawing/2014/main" id="{81921DAF-E575-4568-A122-AB49DF65F945}"/>
              </a:ext>
            </a:extLst>
          </p:cNvPr>
          <p:cNvSpPr txBox="1">
            <a:spLocks noChangeArrowheads="1"/>
          </p:cNvSpPr>
          <p:nvPr/>
        </p:nvSpPr>
        <p:spPr bwMode="auto">
          <a:xfrm>
            <a:off x="500257" y="1531463"/>
            <a:ext cx="6121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71450" indent="-171450" eaLnBrk="1" hangingPunct="1">
              <a:spcBef>
                <a:spcPct val="0"/>
              </a:spcBef>
            </a:pPr>
            <a:r>
              <a:rPr lang="de-DE" altLang="de-DE" sz="1000" baseline="0" dirty="0" smtClean="0"/>
              <a:t>Schichte </a:t>
            </a:r>
            <a:r>
              <a:rPr lang="de-DE" altLang="de-DE" sz="1000" baseline="0" dirty="0"/>
              <a:t>sechs 1 Münzen übereinander</a:t>
            </a:r>
          </a:p>
          <a:p>
            <a:pPr marL="171450" indent="-171450" eaLnBrk="1" hangingPunct="1">
              <a:spcBef>
                <a:spcPct val="0"/>
              </a:spcBef>
            </a:pPr>
            <a:r>
              <a:rPr lang="de-DE" altLang="de-DE" sz="1000" baseline="0" dirty="0" smtClean="0"/>
              <a:t>Schlag </a:t>
            </a:r>
            <a:r>
              <a:rPr lang="de-DE" altLang="de-DE" sz="1000" baseline="0" dirty="0"/>
              <a:t>schnell mit einer Messerspitze gegen die untere Münze. </a:t>
            </a:r>
            <a:endParaRPr lang="de-DE" altLang="de-DE" sz="1000" baseline="0" dirty="0" smtClean="0"/>
          </a:p>
          <a:p>
            <a:pPr marL="171450" indent="-171450" eaLnBrk="1" hangingPunct="1">
              <a:spcBef>
                <a:spcPct val="0"/>
              </a:spcBef>
            </a:pPr>
            <a:endParaRPr lang="de-DE" altLang="de-DE" sz="1000" baseline="0" dirty="0"/>
          </a:p>
          <a:p>
            <a:pPr eaLnBrk="1" hangingPunct="1">
              <a:spcBef>
                <a:spcPct val="0"/>
              </a:spcBef>
              <a:buNone/>
            </a:pPr>
            <a:r>
              <a:rPr lang="de-DE" altLang="de-DE" sz="1000" baseline="0" dirty="0" smtClean="0"/>
              <a:t>Du </a:t>
            </a:r>
            <a:r>
              <a:rPr lang="de-DE" altLang="de-DE" sz="1000" baseline="0" dirty="0"/>
              <a:t>kannst sie herausschlagen, ohne dass der </a:t>
            </a:r>
            <a:r>
              <a:rPr lang="de-DE" altLang="de-DE" sz="1000" baseline="0" dirty="0" err="1"/>
              <a:t>Münzturm</a:t>
            </a:r>
            <a:r>
              <a:rPr lang="de-DE" altLang="de-DE" sz="1000" baseline="0" dirty="0"/>
              <a:t> umfällt. Er ist zu träge</a:t>
            </a:r>
            <a:r>
              <a:rPr lang="de-DE" altLang="de-DE" sz="1000" baseline="0" dirty="0" smtClean="0"/>
              <a:t>.</a:t>
            </a:r>
            <a:endParaRPr lang="de-DE" altLang="de-DE" sz="1000" baseline="0" dirty="0"/>
          </a:p>
        </p:txBody>
      </p:sp>
      <p:sp>
        <p:nvSpPr>
          <p:cNvPr id="33" name="Line 48">
            <a:extLst>
              <a:ext uri="{FF2B5EF4-FFF2-40B4-BE49-F238E27FC236}">
                <a16:creationId xmlns:a16="http://schemas.microsoft.com/office/drawing/2014/main" id="{AA27A841-B679-4E86-878E-6FB6A1F40D64}"/>
              </a:ext>
            </a:extLst>
          </p:cNvPr>
          <p:cNvSpPr>
            <a:spLocks noChangeShapeType="1"/>
          </p:cNvSpPr>
          <p:nvPr/>
        </p:nvSpPr>
        <p:spPr bwMode="auto">
          <a:xfrm>
            <a:off x="-28232" y="2646592"/>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 name="Text Box 34">
            <a:extLst>
              <a:ext uri="{FF2B5EF4-FFF2-40B4-BE49-F238E27FC236}">
                <a16:creationId xmlns:a16="http://schemas.microsoft.com/office/drawing/2014/main" id="{18B149BA-1859-4A9C-8F1E-3E050235CB48}"/>
              </a:ext>
            </a:extLst>
          </p:cNvPr>
          <p:cNvSpPr txBox="1">
            <a:spLocks noChangeArrowheads="1"/>
          </p:cNvSpPr>
          <p:nvPr/>
        </p:nvSpPr>
        <p:spPr bwMode="auto">
          <a:xfrm>
            <a:off x="1903066" y="2771800"/>
            <a:ext cx="1711815" cy="83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dirty="0" smtClean="0"/>
              <a:t>Tanzende Bänder </a:t>
            </a:r>
            <a:endParaRPr lang="de-DE" altLang="de-DE" sz="1400" b="1" baseline="0" dirty="0"/>
          </a:p>
          <a:p>
            <a:pPr eaLnBrk="1" hangingPunct="1">
              <a:spcBef>
                <a:spcPct val="0"/>
              </a:spcBef>
              <a:buFontTx/>
              <a:buNone/>
            </a:pPr>
            <a:r>
              <a:rPr lang="de-DE" altLang="de-DE" sz="1000" u="sng" baseline="0" dirty="0" smtClean="0"/>
              <a:t>Ihr braucht</a:t>
            </a:r>
          </a:p>
          <a:p>
            <a:pPr eaLnBrk="1" hangingPunct="1">
              <a:spcBef>
                <a:spcPct val="0"/>
              </a:spcBef>
              <a:buFontTx/>
              <a:buNone/>
            </a:pPr>
            <a:r>
              <a:rPr lang="de-DE" altLang="de-DE" sz="1000" baseline="0" dirty="0"/>
              <a:t>• </a:t>
            </a:r>
            <a:r>
              <a:rPr lang="de-DE" altLang="de-DE" sz="1000" baseline="0" dirty="0" smtClean="0"/>
              <a:t>1 </a:t>
            </a:r>
            <a:r>
              <a:rPr lang="de-DE" altLang="de-DE" sz="1000" baseline="0" dirty="0"/>
              <a:t>(Holz) </a:t>
            </a:r>
            <a:r>
              <a:rPr lang="de-DE" altLang="de-DE" sz="1000" baseline="0" dirty="0" smtClean="0"/>
              <a:t>Stäbchen mit</a:t>
            </a:r>
            <a:br>
              <a:rPr lang="de-DE" altLang="de-DE" sz="1000" baseline="0" dirty="0" smtClean="0"/>
            </a:br>
            <a:r>
              <a:rPr lang="de-DE" altLang="de-DE" sz="1000" baseline="0" dirty="0" smtClean="0"/>
              <a:t>farbige Bändchen</a:t>
            </a:r>
            <a:endParaRPr lang="de-DE" altLang="de-DE" sz="1000" baseline="0" dirty="0"/>
          </a:p>
        </p:txBody>
      </p:sp>
      <p:sp>
        <p:nvSpPr>
          <p:cNvPr id="37" name="Text Box 37">
            <a:extLst>
              <a:ext uri="{FF2B5EF4-FFF2-40B4-BE49-F238E27FC236}">
                <a16:creationId xmlns:a16="http://schemas.microsoft.com/office/drawing/2014/main" id="{404394C5-9B1E-4964-A3B8-262B09E3EB8C}"/>
              </a:ext>
            </a:extLst>
          </p:cNvPr>
          <p:cNvSpPr txBox="1">
            <a:spLocks noChangeArrowheads="1"/>
          </p:cNvSpPr>
          <p:nvPr/>
        </p:nvSpPr>
        <p:spPr bwMode="auto">
          <a:xfrm>
            <a:off x="4183001" y="2834824"/>
            <a:ext cx="2303463" cy="52322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dirty="0"/>
              <a:t>Karte </a:t>
            </a:r>
            <a:r>
              <a:rPr lang="de-DE" altLang="de-DE" sz="1400" baseline="0" dirty="0" smtClean="0"/>
              <a:t>14: Tanzende Bänder</a:t>
            </a:r>
            <a:endParaRPr lang="de-DE" altLang="de-DE" sz="1400" baseline="0" dirty="0"/>
          </a:p>
        </p:txBody>
      </p:sp>
      <p:sp>
        <p:nvSpPr>
          <p:cNvPr id="38" name="Text Box 27">
            <a:extLst>
              <a:ext uri="{FF2B5EF4-FFF2-40B4-BE49-F238E27FC236}">
                <a16:creationId xmlns:a16="http://schemas.microsoft.com/office/drawing/2014/main" id="{81921DAF-E575-4568-A122-AB49DF65F945}"/>
              </a:ext>
            </a:extLst>
          </p:cNvPr>
          <p:cNvSpPr txBox="1">
            <a:spLocks noChangeArrowheads="1"/>
          </p:cNvSpPr>
          <p:nvPr/>
        </p:nvSpPr>
        <p:spPr bwMode="auto">
          <a:xfrm>
            <a:off x="586731" y="3835719"/>
            <a:ext cx="6121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171450" indent="-171450" eaLnBrk="1" hangingPunct="1">
              <a:spcBef>
                <a:spcPct val="0"/>
              </a:spcBef>
            </a:pPr>
            <a:r>
              <a:rPr lang="de-DE" altLang="de-DE" sz="1000" baseline="0" dirty="0" smtClean="0"/>
              <a:t>Nimm </a:t>
            </a:r>
            <a:r>
              <a:rPr lang="de-DE" altLang="de-DE" sz="1000" baseline="0" dirty="0"/>
              <a:t>das Stäbchen zwischen deine Handflächen und bewege die Handflächen hin und her.</a:t>
            </a:r>
          </a:p>
          <a:p>
            <a:pPr marL="171450" indent="-171450" eaLnBrk="1" hangingPunct="1">
              <a:spcBef>
                <a:spcPct val="0"/>
              </a:spcBef>
            </a:pPr>
            <a:endParaRPr lang="de-DE" altLang="de-DE" sz="1000" baseline="0" dirty="0"/>
          </a:p>
          <a:p>
            <a:pPr marL="171450" indent="-171450" eaLnBrk="1" hangingPunct="1">
              <a:spcBef>
                <a:spcPct val="0"/>
              </a:spcBef>
            </a:pPr>
            <a:r>
              <a:rPr lang="de-DE" altLang="de-DE" sz="1000" baseline="0" dirty="0"/>
              <a:t>Was passiert? Die Fäden werden in Drehung versetzt. Die Zentrifugalkraft lässt alles nach außen fliegen</a:t>
            </a:r>
            <a:r>
              <a:rPr lang="de-DE" altLang="de-DE" sz="1000" baseline="0" dirty="0" smtClean="0"/>
              <a:t>.</a:t>
            </a:r>
            <a:endParaRPr lang="de-DE" altLang="de-DE" sz="1000" baseline="0" dirty="0"/>
          </a:p>
        </p:txBody>
      </p:sp>
      <p:sp>
        <p:nvSpPr>
          <p:cNvPr id="39" name="Line 48">
            <a:extLst>
              <a:ext uri="{FF2B5EF4-FFF2-40B4-BE49-F238E27FC236}">
                <a16:creationId xmlns:a16="http://schemas.microsoft.com/office/drawing/2014/main" id="{AA27A841-B679-4E86-878E-6FB6A1F40D64}"/>
              </a:ext>
            </a:extLst>
          </p:cNvPr>
          <p:cNvSpPr>
            <a:spLocks noChangeShapeType="1"/>
          </p:cNvSpPr>
          <p:nvPr/>
        </p:nvSpPr>
        <p:spPr bwMode="auto">
          <a:xfrm>
            <a:off x="47565" y="4788024"/>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2" name="Text Box 34">
            <a:extLst>
              <a:ext uri="{FF2B5EF4-FFF2-40B4-BE49-F238E27FC236}">
                <a16:creationId xmlns:a16="http://schemas.microsoft.com/office/drawing/2014/main" id="{18B149BA-1859-4A9C-8F1E-3E050235CB48}"/>
              </a:ext>
            </a:extLst>
          </p:cNvPr>
          <p:cNvSpPr txBox="1">
            <a:spLocks noChangeArrowheads="1"/>
          </p:cNvSpPr>
          <p:nvPr/>
        </p:nvSpPr>
        <p:spPr bwMode="auto">
          <a:xfrm>
            <a:off x="1789176" y="5141992"/>
            <a:ext cx="1443024" cy="114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dirty="0" smtClean="0"/>
              <a:t>Träger Ball</a:t>
            </a:r>
            <a:endParaRPr lang="de-DE" altLang="de-DE" sz="1400" b="1" baseline="0" dirty="0"/>
          </a:p>
          <a:p>
            <a:pPr eaLnBrk="1" hangingPunct="1">
              <a:spcBef>
                <a:spcPct val="0"/>
              </a:spcBef>
              <a:buFontTx/>
              <a:buNone/>
            </a:pPr>
            <a:r>
              <a:rPr lang="de-DE" altLang="de-DE" sz="1000" u="sng" baseline="0" dirty="0" smtClean="0"/>
              <a:t>Ihr braucht</a:t>
            </a:r>
          </a:p>
          <a:p>
            <a:pPr eaLnBrk="1" hangingPunct="1">
              <a:spcBef>
                <a:spcPct val="0"/>
              </a:spcBef>
              <a:buFontTx/>
              <a:buNone/>
            </a:pPr>
            <a:r>
              <a:rPr lang="de-DE" altLang="de-DE" sz="1000" baseline="0" dirty="0"/>
              <a:t>• </a:t>
            </a:r>
            <a:r>
              <a:rPr lang="de-DE" altLang="de-DE" sz="1000" baseline="0" dirty="0" smtClean="0"/>
              <a:t>Ball</a:t>
            </a:r>
            <a:endParaRPr lang="de-DE" altLang="de-DE" sz="1000" baseline="0" dirty="0"/>
          </a:p>
          <a:p>
            <a:pPr eaLnBrk="1" hangingPunct="1">
              <a:spcBef>
                <a:spcPct val="0"/>
              </a:spcBef>
              <a:buFontTx/>
              <a:buNone/>
            </a:pPr>
            <a:r>
              <a:rPr lang="de-DE" altLang="de-DE" sz="1000" baseline="0" dirty="0" smtClean="0"/>
              <a:t>• Behälter</a:t>
            </a:r>
            <a:endParaRPr lang="de-DE" altLang="de-DE" sz="1000" baseline="0" dirty="0"/>
          </a:p>
          <a:p>
            <a:pPr eaLnBrk="1" hangingPunct="1">
              <a:spcBef>
                <a:spcPct val="0"/>
              </a:spcBef>
              <a:buFontTx/>
              <a:buNone/>
            </a:pPr>
            <a:r>
              <a:rPr lang="de-DE" altLang="de-DE" sz="1000" baseline="0" dirty="0" smtClean="0"/>
              <a:t>• Postkarte</a:t>
            </a:r>
            <a:endParaRPr lang="de-DE" altLang="de-DE" sz="1000" baseline="0" dirty="0"/>
          </a:p>
          <a:p>
            <a:pPr eaLnBrk="1" hangingPunct="1">
              <a:spcBef>
                <a:spcPct val="0"/>
              </a:spcBef>
              <a:buFontTx/>
              <a:buNone/>
            </a:pPr>
            <a:r>
              <a:rPr lang="de-DE" altLang="de-DE" sz="1000" baseline="0" dirty="0" smtClean="0"/>
              <a:t>• Toilettenpapier-Rolle</a:t>
            </a:r>
            <a:endParaRPr lang="de-DE" altLang="de-DE" sz="1000" baseline="0" dirty="0"/>
          </a:p>
        </p:txBody>
      </p:sp>
      <p:sp>
        <p:nvSpPr>
          <p:cNvPr id="43" name="Text Box 37">
            <a:extLst>
              <a:ext uri="{FF2B5EF4-FFF2-40B4-BE49-F238E27FC236}">
                <a16:creationId xmlns:a16="http://schemas.microsoft.com/office/drawing/2014/main" id="{404394C5-9B1E-4964-A3B8-262B09E3EB8C}"/>
              </a:ext>
            </a:extLst>
          </p:cNvPr>
          <p:cNvSpPr txBox="1">
            <a:spLocks noChangeArrowheads="1"/>
          </p:cNvSpPr>
          <p:nvPr/>
        </p:nvSpPr>
        <p:spPr bwMode="auto">
          <a:xfrm>
            <a:off x="4069111" y="5205016"/>
            <a:ext cx="2303463" cy="307777"/>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dirty="0"/>
              <a:t>Karte </a:t>
            </a:r>
            <a:r>
              <a:rPr lang="de-DE" altLang="de-DE" sz="1400" baseline="0" dirty="0" smtClean="0"/>
              <a:t>15: Träger Ball</a:t>
            </a:r>
            <a:endParaRPr lang="de-DE" altLang="de-DE" sz="1400" baseline="0" dirty="0"/>
          </a:p>
        </p:txBody>
      </p:sp>
      <p:sp>
        <p:nvSpPr>
          <p:cNvPr id="44" name="Text Box 27">
            <a:extLst>
              <a:ext uri="{FF2B5EF4-FFF2-40B4-BE49-F238E27FC236}">
                <a16:creationId xmlns:a16="http://schemas.microsoft.com/office/drawing/2014/main" id="{81921DAF-E575-4568-A122-AB49DF65F945}"/>
              </a:ext>
            </a:extLst>
          </p:cNvPr>
          <p:cNvSpPr txBox="1">
            <a:spLocks noChangeArrowheads="1"/>
          </p:cNvSpPr>
          <p:nvPr/>
        </p:nvSpPr>
        <p:spPr bwMode="auto">
          <a:xfrm>
            <a:off x="472841" y="6205911"/>
            <a:ext cx="61214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de-DE" altLang="de-DE" sz="1000" baseline="0" dirty="0"/>
              <a:t>Es wird ein Turm gebaut: </a:t>
            </a:r>
          </a:p>
          <a:p>
            <a:pPr marL="171450" indent="-171450" eaLnBrk="1" hangingPunct="1">
              <a:spcBef>
                <a:spcPct val="0"/>
              </a:spcBef>
            </a:pPr>
            <a:r>
              <a:rPr lang="de-DE" altLang="de-DE" sz="1000" baseline="0" dirty="0" smtClean="0"/>
              <a:t>zuerst </a:t>
            </a:r>
            <a:r>
              <a:rPr lang="de-DE" altLang="de-DE" sz="1000" baseline="0" dirty="0"/>
              <a:t>eine Tasse, </a:t>
            </a:r>
          </a:p>
          <a:p>
            <a:pPr marL="171450" indent="-171450" eaLnBrk="1" hangingPunct="1">
              <a:spcBef>
                <a:spcPct val="0"/>
              </a:spcBef>
            </a:pPr>
            <a:r>
              <a:rPr lang="de-DE" altLang="de-DE" sz="1000" baseline="0" dirty="0" smtClean="0"/>
              <a:t>darauf </a:t>
            </a:r>
            <a:r>
              <a:rPr lang="de-DE" altLang="de-DE" sz="1000" baseline="0" dirty="0"/>
              <a:t>eine feste Postkarte, </a:t>
            </a:r>
          </a:p>
          <a:p>
            <a:pPr marL="171450" indent="-171450" eaLnBrk="1" hangingPunct="1">
              <a:spcBef>
                <a:spcPct val="0"/>
              </a:spcBef>
            </a:pPr>
            <a:r>
              <a:rPr lang="de-DE" altLang="de-DE" sz="1000" baseline="0" dirty="0" smtClean="0"/>
              <a:t>dann </a:t>
            </a:r>
            <a:r>
              <a:rPr lang="de-DE" altLang="de-DE" sz="1000" baseline="0" dirty="0"/>
              <a:t>eine leere Toilettenpapier-Rolle </a:t>
            </a:r>
          </a:p>
          <a:p>
            <a:pPr marL="171450" indent="-171450" eaLnBrk="1" hangingPunct="1">
              <a:spcBef>
                <a:spcPct val="0"/>
              </a:spcBef>
            </a:pPr>
            <a:r>
              <a:rPr lang="de-DE" altLang="de-DE" sz="1000" baseline="0" dirty="0" smtClean="0"/>
              <a:t>und </a:t>
            </a:r>
            <a:r>
              <a:rPr lang="de-DE" altLang="de-DE" sz="1000" baseline="0" dirty="0"/>
              <a:t>zuletzt ein Ball auf die Papierrolle.</a:t>
            </a:r>
          </a:p>
          <a:p>
            <a:pPr eaLnBrk="1" hangingPunct="1">
              <a:spcBef>
                <a:spcPct val="0"/>
              </a:spcBef>
              <a:buNone/>
            </a:pPr>
            <a:r>
              <a:rPr lang="de-DE" altLang="de-DE" sz="1000" baseline="0" dirty="0" smtClean="0"/>
              <a:t/>
            </a:r>
            <a:br>
              <a:rPr lang="de-DE" altLang="de-DE" sz="1000" baseline="0" dirty="0" smtClean="0"/>
            </a:br>
            <a:r>
              <a:rPr lang="de-DE" altLang="de-DE" sz="1000" baseline="0" dirty="0" smtClean="0"/>
              <a:t>Zieh </a:t>
            </a:r>
            <a:r>
              <a:rPr lang="de-DE" altLang="de-DE" sz="1000" baseline="0" dirty="0"/>
              <a:t>die Postkarte schnell weg</a:t>
            </a:r>
            <a:r>
              <a:rPr lang="de-DE" altLang="de-DE" sz="1000" baseline="0" dirty="0" smtClean="0"/>
              <a:t>. </a:t>
            </a:r>
            <a:r>
              <a:rPr lang="de-DE" altLang="de-DE" sz="1000" baseline="0" dirty="0"/>
              <a:t>	Welche Kraft war das nun?</a:t>
            </a:r>
          </a:p>
        </p:txBody>
      </p:sp>
      <p:sp>
        <p:nvSpPr>
          <p:cNvPr id="45" name="Line 48">
            <a:extLst>
              <a:ext uri="{FF2B5EF4-FFF2-40B4-BE49-F238E27FC236}">
                <a16:creationId xmlns:a16="http://schemas.microsoft.com/office/drawing/2014/main" id="{AA27A841-B679-4E86-878E-6FB6A1F40D64}"/>
              </a:ext>
            </a:extLst>
          </p:cNvPr>
          <p:cNvSpPr>
            <a:spLocks noChangeShapeType="1"/>
          </p:cNvSpPr>
          <p:nvPr/>
        </p:nvSpPr>
        <p:spPr bwMode="auto">
          <a:xfrm>
            <a:off x="-55648" y="7452320"/>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46" name="Grafik 45"/>
          <p:cNvPicPr/>
          <p:nvPr/>
        </p:nvPicPr>
        <p:blipFill>
          <a:blip r:embed="rId3"/>
          <a:stretch>
            <a:fillRect/>
          </a:stretch>
        </p:blipFill>
        <p:spPr>
          <a:xfrm>
            <a:off x="742229" y="5142052"/>
            <a:ext cx="861769" cy="925030"/>
          </a:xfrm>
          <a:prstGeom prst="rect">
            <a:avLst/>
          </a:prstGeom>
        </p:spPr>
      </p:pic>
      <p:pic>
        <p:nvPicPr>
          <p:cNvPr id="3" name="Grafik 2"/>
          <p:cNvPicPr>
            <a:picLocks noChangeAspect="1"/>
          </p:cNvPicPr>
          <p:nvPr/>
        </p:nvPicPr>
        <p:blipFill>
          <a:blip r:embed="rId4"/>
          <a:stretch>
            <a:fillRect/>
          </a:stretch>
        </p:blipFill>
        <p:spPr>
          <a:xfrm>
            <a:off x="887200" y="2969435"/>
            <a:ext cx="731806" cy="679314"/>
          </a:xfrm>
          <a:prstGeom prst="rect">
            <a:avLst/>
          </a:prstGeom>
        </p:spPr>
      </p:pic>
    </p:spTree>
    <p:extLst>
      <p:ext uri="{BB962C8B-B14F-4D97-AF65-F5344CB8AC3E}">
        <p14:creationId xmlns:p14="http://schemas.microsoft.com/office/powerpoint/2010/main" val="281157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53">
            <a:extLst>
              <a:ext uri="{FF2B5EF4-FFF2-40B4-BE49-F238E27FC236}">
                <a16:creationId xmlns:a16="http://schemas.microsoft.com/office/drawing/2014/main" id="{68484359-F80E-4F0B-8C11-80252C3BEA26}"/>
              </a:ext>
            </a:extLst>
          </p:cNvPr>
          <p:cNvGrpSpPr>
            <a:grpSpLocks/>
          </p:cNvGrpSpPr>
          <p:nvPr/>
        </p:nvGrpSpPr>
        <p:grpSpPr bwMode="auto">
          <a:xfrm>
            <a:off x="404813" y="0"/>
            <a:ext cx="6408736" cy="1535113"/>
            <a:chOff x="255" y="0"/>
            <a:chExt cx="4037" cy="967"/>
          </a:xfrm>
        </p:grpSpPr>
        <p:grpSp>
          <p:nvGrpSpPr>
            <p:cNvPr id="3111" name="Group 5">
              <a:extLst>
                <a:ext uri="{FF2B5EF4-FFF2-40B4-BE49-F238E27FC236}">
                  <a16:creationId xmlns:a16="http://schemas.microsoft.com/office/drawing/2014/main" id="{5D3B7B00-BDEA-4267-814D-F95BBB2A57B3}"/>
                </a:ext>
              </a:extLst>
            </p:cNvPr>
            <p:cNvGrpSpPr>
              <a:grpSpLocks/>
            </p:cNvGrpSpPr>
            <p:nvPr/>
          </p:nvGrpSpPr>
          <p:grpSpPr bwMode="auto">
            <a:xfrm>
              <a:off x="255" y="68"/>
              <a:ext cx="680" cy="862"/>
              <a:chOff x="1933" y="1292"/>
              <a:chExt cx="817" cy="1134"/>
            </a:xfrm>
          </p:grpSpPr>
          <p:pic>
            <p:nvPicPr>
              <p:cNvPr id="3115" name="Picture 6">
                <a:extLst>
                  <a:ext uri="{FF2B5EF4-FFF2-40B4-BE49-F238E27FC236}">
                    <a16:creationId xmlns:a16="http://schemas.microsoft.com/office/drawing/2014/main" id="{0B14D026-981A-41F8-8ABC-521A16B20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 y="1292"/>
                <a:ext cx="817" cy="1134"/>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3116" name="Text Box 7">
                <a:extLst>
                  <a:ext uri="{FF2B5EF4-FFF2-40B4-BE49-F238E27FC236}">
                    <a16:creationId xmlns:a16="http://schemas.microsoft.com/office/drawing/2014/main" id="{3217ED93-D59F-44BF-AA84-AD0A905C39ED}"/>
                  </a:ext>
                </a:extLst>
              </p:cNvPr>
              <p:cNvSpPr txBox="1">
                <a:spLocks noChangeArrowheads="1"/>
              </p:cNvSpPr>
              <p:nvPr/>
            </p:nvSpPr>
            <p:spPr bwMode="auto">
              <a:xfrm>
                <a:off x="2112" y="1468"/>
                <a:ext cx="588" cy="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Schwamm</a:t>
                </a:r>
                <a:endParaRPr lang="ru-RU" altLang="de-DE" sz="1000" baseline="0"/>
              </a:p>
            </p:txBody>
          </p:sp>
        </p:grpSp>
        <p:sp>
          <p:nvSpPr>
            <p:cNvPr id="3112" name="Text Box 9">
              <a:extLst>
                <a:ext uri="{FF2B5EF4-FFF2-40B4-BE49-F238E27FC236}">
                  <a16:creationId xmlns:a16="http://schemas.microsoft.com/office/drawing/2014/main" id="{E8C2AB83-88E1-498F-A474-C37BF6CED6D8}"/>
                </a:ext>
              </a:extLst>
            </p:cNvPr>
            <p:cNvSpPr txBox="1">
              <a:spLocks noChangeArrowheads="1"/>
            </p:cNvSpPr>
            <p:nvPr/>
          </p:nvSpPr>
          <p:spPr bwMode="auto">
            <a:xfrm>
              <a:off x="981" y="0"/>
              <a:ext cx="1316"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a:t>Spritzender Schwamm</a:t>
              </a:r>
            </a:p>
            <a:p>
              <a:pPr eaLnBrk="1" hangingPunct="1">
                <a:spcBef>
                  <a:spcPct val="0"/>
                </a:spcBef>
                <a:buFontTx/>
                <a:buNone/>
              </a:pPr>
              <a:r>
                <a:rPr lang="de-DE" altLang="de-DE" sz="1000" u="sng" baseline="0"/>
                <a:t>Ihr braucht</a:t>
              </a:r>
              <a:endParaRPr lang="de-DE" altLang="de-DE" sz="1000" baseline="0"/>
            </a:p>
            <a:p>
              <a:pPr eaLnBrk="1" hangingPunct="1">
                <a:spcBef>
                  <a:spcPct val="0"/>
                </a:spcBef>
                <a:buFontTx/>
                <a:buNone/>
              </a:pPr>
              <a:r>
                <a:rPr lang="de-DE" altLang="de-DE" sz="1000" baseline="0"/>
                <a:t>1 Schwamm</a:t>
              </a:r>
            </a:p>
          </p:txBody>
        </p:sp>
        <p:sp>
          <p:nvSpPr>
            <p:cNvPr id="3113" name="Text Box 11">
              <a:extLst>
                <a:ext uri="{FF2B5EF4-FFF2-40B4-BE49-F238E27FC236}">
                  <a16:creationId xmlns:a16="http://schemas.microsoft.com/office/drawing/2014/main" id="{90B5C6BA-DD43-49FB-B067-DCFB00ED8C14}"/>
                </a:ext>
              </a:extLst>
            </p:cNvPr>
            <p:cNvSpPr txBox="1">
              <a:spLocks noChangeArrowheads="1"/>
            </p:cNvSpPr>
            <p:nvPr/>
          </p:nvSpPr>
          <p:spPr bwMode="auto">
            <a:xfrm>
              <a:off x="906" y="521"/>
              <a:ext cx="338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de-DE" altLang="de-DE" sz="1000" baseline="0" dirty="0"/>
                <a:t> Feuchtet euren </a:t>
              </a:r>
              <a:r>
                <a:rPr lang="de-DE" altLang="de-DE" sz="1000" baseline="0" dirty="0" smtClean="0"/>
                <a:t>Schwamm an</a:t>
              </a:r>
              <a:endParaRPr lang="de-DE" altLang="de-DE" sz="1000" baseline="0" dirty="0"/>
            </a:p>
            <a:p>
              <a:pPr eaLnBrk="1" hangingPunct="1">
                <a:spcBef>
                  <a:spcPct val="0"/>
                </a:spcBef>
              </a:pPr>
              <a:r>
                <a:rPr lang="de-DE" altLang="de-DE" sz="1000" baseline="0" dirty="0"/>
                <a:t> Sucht euch einen freien </a:t>
              </a:r>
              <a:r>
                <a:rPr lang="de-DE" altLang="de-DE" sz="1000" baseline="0" dirty="0" smtClean="0"/>
                <a:t>Platz (draußen?)  </a:t>
              </a:r>
              <a:r>
                <a:rPr lang="de-DE" altLang="de-DE" sz="1000" baseline="0" dirty="0"/>
                <a:t>und lasst den Schwamm kreisen. Was passiert?</a:t>
              </a:r>
            </a:p>
            <a:p>
              <a:pPr eaLnBrk="1" hangingPunct="1">
                <a:spcBef>
                  <a:spcPct val="0"/>
                </a:spcBef>
                <a:buFontTx/>
                <a:buNone/>
              </a:pPr>
              <a:r>
                <a:rPr lang="de-DE" altLang="de-DE" sz="1000" baseline="0" dirty="0"/>
                <a:t>Durch die Zentrifugalkraft wird das Wasser aus dem Schwamm gedrückt. </a:t>
              </a:r>
            </a:p>
            <a:p>
              <a:pPr eaLnBrk="1" hangingPunct="1">
                <a:spcBef>
                  <a:spcPct val="0"/>
                </a:spcBef>
                <a:buFontTx/>
                <a:buNone/>
              </a:pPr>
              <a:r>
                <a:rPr lang="de-DE" altLang="de-DE" sz="1000" baseline="0" dirty="0"/>
                <a:t>Das Gleiche passiert mit feuchter Wäsche, wenn sie geschleudert wird.</a:t>
              </a:r>
            </a:p>
          </p:txBody>
        </p:sp>
        <p:sp>
          <p:nvSpPr>
            <p:cNvPr id="3114" name="Text Box 12">
              <a:extLst>
                <a:ext uri="{FF2B5EF4-FFF2-40B4-BE49-F238E27FC236}">
                  <a16:creationId xmlns:a16="http://schemas.microsoft.com/office/drawing/2014/main" id="{84D0A3DD-FD2E-4670-82FD-738A947D08BC}"/>
                </a:ext>
              </a:extLst>
            </p:cNvPr>
            <p:cNvSpPr txBox="1">
              <a:spLocks noChangeArrowheads="1"/>
            </p:cNvSpPr>
            <p:nvPr/>
          </p:nvSpPr>
          <p:spPr bwMode="auto">
            <a:xfrm>
              <a:off x="2251" y="249"/>
              <a:ext cx="1905"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a:t>Karte 5: Der spritzende Schwamm</a:t>
              </a:r>
            </a:p>
          </p:txBody>
        </p:sp>
      </p:grpSp>
      <p:sp>
        <p:nvSpPr>
          <p:cNvPr id="3075" name="Line 13">
            <a:extLst>
              <a:ext uri="{FF2B5EF4-FFF2-40B4-BE49-F238E27FC236}">
                <a16:creationId xmlns:a16="http://schemas.microsoft.com/office/drawing/2014/main" id="{7D4F44C9-2EF8-4849-BB3B-D948840C0F90}"/>
              </a:ext>
            </a:extLst>
          </p:cNvPr>
          <p:cNvSpPr>
            <a:spLocks noChangeShapeType="1"/>
          </p:cNvSpPr>
          <p:nvPr/>
        </p:nvSpPr>
        <p:spPr bwMode="auto">
          <a:xfrm>
            <a:off x="11113" y="1568450"/>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076" name="Group 51">
            <a:extLst>
              <a:ext uri="{FF2B5EF4-FFF2-40B4-BE49-F238E27FC236}">
                <a16:creationId xmlns:a16="http://schemas.microsoft.com/office/drawing/2014/main" id="{40C500A5-77E8-46C8-9175-62351170B569}"/>
              </a:ext>
            </a:extLst>
          </p:cNvPr>
          <p:cNvGrpSpPr>
            <a:grpSpLocks/>
          </p:cNvGrpSpPr>
          <p:nvPr/>
        </p:nvGrpSpPr>
        <p:grpSpPr bwMode="auto">
          <a:xfrm>
            <a:off x="404813" y="1619250"/>
            <a:ext cx="6192837" cy="1655763"/>
            <a:chOff x="255" y="1020"/>
            <a:chExt cx="3901" cy="1043"/>
          </a:xfrm>
        </p:grpSpPr>
        <p:pic>
          <p:nvPicPr>
            <p:cNvPr id="3107" name="Picture 4" descr="Hammerwerfer4">
              <a:extLst>
                <a:ext uri="{FF2B5EF4-FFF2-40B4-BE49-F238E27FC236}">
                  <a16:creationId xmlns:a16="http://schemas.microsoft.com/office/drawing/2014/main" id="{DAD43797-8062-43F6-A311-77790F261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 y="1066"/>
              <a:ext cx="619" cy="771"/>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3108" name="Text Box 16">
              <a:extLst>
                <a:ext uri="{FF2B5EF4-FFF2-40B4-BE49-F238E27FC236}">
                  <a16:creationId xmlns:a16="http://schemas.microsoft.com/office/drawing/2014/main" id="{A0E36CB2-E37F-432E-940C-59F5840ED349}"/>
                </a:ext>
              </a:extLst>
            </p:cNvPr>
            <p:cNvSpPr txBox="1">
              <a:spLocks noChangeArrowheads="1"/>
            </p:cNvSpPr>
            <p:nvPr/>
          </p:nvSpPr>
          <p:spPr bwMode="auto">
            <a:xfrm>
              <a:off x="1026" y="1429"/>
              <a:ext cx="2948"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Macht es wie ein Hammerwerfer: </a:t>
              </a:r>
            </a:p>
            <a:p>
              <a:pPr eaLnBrk="1" hangingPunct="1">
                <a:spcBef>
                  <a:spcPct val="0"/>
                </a:spcBef>
              </a:pPr>
              <a:r>
                <a:rPr lang="de-DE" altLang="de-DE" sz="1000" baseline="0"/>
                <a:t> Nehmt den Bindfaden in die Hand und lasst ihn um euer Schultergelenk kreisen. Dann müsst ihr den Bindfaden im richtigen Moment loslassen, so dass er geradeaus fliegt. Es ist gar nicht so leicht, den richtigen Moment zu finden.</a:t>
              </a:r>
            </a:p>
            <a:p>
              <a:pPr eaLnBrk="1" hangingPunct="1">
                <a:spcBef>
                  <a:spcPct val="0"/>
                </a:spcBef>
              </a:pPr>
              <a:r>
                <a:rPr lang="de-DE" altLang="de-DE" sz="1000" baseline="0"/>
                <a:t> Ihr könnt den Ball aber auch um eure Körperachse kreisen lassen und dann versucht, den richtigen Moment für Loslassen zu finden.</a:t>
              </a:r>
              <a:endParaRPr lang="ru-RU" altLang="de-DE" sz="1000" baseline="0"/>
            </a:p>
          </p:txBody>
        </p:sp>
        <p:sp>
          <p:nvSpPr>
            <p:cNvPr id="3109" name="Text Box 17">
              <a:extLst>
                <a:ext uri="{FF2B5EF4-FFF2-40B4-BE49-F238E27FC236}">
                  <a16:creationId xmlns:a16="http://schemas.microsoft.com/office/drawing/2014/main" id="{7E5DC167-3935-48EB-8A7A-CBFD2C297BE0}"/>
                </a:ext>
              </a:extLst>
            </p:cNvPr>
            <p:cNvSpPr txBox="1">
              <a:spLocks noChangeArrowheads="1"/>
            </p:cNvSpPr>
            <p:nvPr/>
          </p:nvSpPr>
          <p:spPr bwMode="auto">
            <a:xfrm>
              <a:off x="1026" y="1020"/>
              <a:ext cx="1495"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a:t>Hammerwerfer</a:t>
              </a:r>
            </a:p>
            <a:p>
              <a:pPr eaLnBrk="1" hangingPunct="1">
                <a:spcBef>
                  <a:spcPct val="0"/>
                </a:spcBef>
                <a:buFontTx/>
                <a:buNone/>
              </a:pPr>
              <a:r>
                <a:rPr lang="de-DE" altLang="de-DE" sz="1000" u="sng" baseline="0"/>
                <a:t>Ihr braucht</a:t>
              </a:r>
              <a:endParaRPr lang="de-DE" altLang="de-DE" sz="1000" baseline="0"/>
            </a:p>
            <a:p>
              <a:pPr eaLnBrk="1" hangingPunct="1">
                <a:spcBef>
                  <a:spcPct val="0"/>
                </a:spcBef>
                <a:buFontTx/>
                <a:buNone/>
              </a:pPr>
              <a:r>
                <a:rPr lang="de-DE" altLang="de-DE" sz="1000" baseline="0"/>
                <a:t>1 Schaumstoffball mit einem Bindfaden</a:t>
              </a:r>
            </a:p>
          </p:txBody>
        </p:sp>
        <p:sp>
          <p:nvSpPr>
            <p:cNvPr id="3110" name="Text Box 18">
              <a:extLst>
                <a:ext uri="{FF2B5EF4-FFF2-40B4-BE49-F238E27FC236}">
                  <a16:creationId xmlns:a16="http://schemas.microsoft.com/office/drawing/2014/main" id="{E4CD91A0-F7A2-4517-BB93-46202621DFB6}"/>
                </a:ext>
              </a:extLst>
            </p:cNvPr>
            <p:cNvSpPr txBox="1">
              <a:spLocks noChangeArrowheads="1"/>
            </p:cNvSpPr>
            <p:nvPr/>
          </p:nvSpPr>
          <p:spPr bwMode="auto">
            <a:xfrm>
              <a:off x="2568" y="1111"/>
              <a:ext cx="1588"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a:t>Karte 6: Der Hammerwerfer</a:t>
              </a:r>
            </a:p>
          </p:txBody>
        </p:sp>
      </p:grpSp>
      <p:sp>
        <p:nvSpPr>
          <p:cNvPr id="3077" name="Line 19">
            <a:extLst>
              <a:ext uri="{FF2B5EF4-FFF2-40B4-BE49-F238E27FC236}">
                <a16:creationId xmlns:a16="http://schemas.microsoft.com/office/drawing/2014/main" id="{8FFBBBFA-3C58-436D-8D10-F9981729E1E3}"/>
              </a:ext>
            </a:extLst>
          </p:cNvPr>
          <p:cNvSpPr>
            <a:spLocks noChangeShapeType="1"/>
          </p:cNvSpPr>
          <p:nvPr/>
        </p:nvSpPr>
        <p:spPr bwMode="auto">
          <a:xfrm>
            <a:off x="0" y="3348038"/>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078" name="Group 50">
            <a:extLst>
              <a:ext uri="{FF2B5EF4-FFF2-40B4-BE49-F238E27FC236}">
                <a16:creationId xmlns:a16="http://schemas.microsoft.com/office/drawing/2014/main" id="{2593223A-5244-40AC-BCA7-A51E99E50810}"/>
              </a:ext>
            </a:extLst>
          </p:cNvPr>
          <p:cNvGrpSpPr>
            <a:grpSpLocks/>
          </p:cNvGrpSpPr>
          <p:nvPr/>
        </p:nvGrpSpPr>
        <p:grpSpPr bwMode="auto">
          <a:xfrm>
            <a:off x="485775" y="3419475"/>
            <a:ext cx="5976938" cy="1874838"/>
            <a:chOff x="306" y="2154"/>
            <a:chExt cx="3765" cy="1181"/>
          </a:xfrm>
        </p:grpSpPr>
        <p:pic>
          <p:nvPicPr>
            <p:cNvPr id="3103" name="Picture 21">
              <a:extLst>
                <a:ext uri="{FF2B5EF4-FFF2-40B4-BE49-F238E27FC236}">
                  <a16:creationId xmlns:a16="http://schemas.microsoft.com/office/drawing/2014/main" id="{4E4A28AD-7061-4FBE-9B7E-14ADCBE02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 y="2175"/>
              <a:ext cx="683" cy="726"/>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3104" name="Text Box 22">
              <a:extLst>
                <a:ext uri="{FF2B5EF4-FFF2-40B4-BE49-F238E27FC236}">
                  <a16:creationId xmlns:a16="http://schemas.microsoft.com/office/drawing/2014/main" id="{70598D78-CF9D-497F-A4AA-FC0D9C4319CD}"/>
                </a:ext>
              </a:extLst>
            </p:cNvPr>
            <p:cNvSpPr txBox="1">
              <a:spLocks noChangeArrowheads="1"/>
            </p:cNvSpPr>
            <p:nvPr/>
          </p:nvSpPr>
          <p:spPr bwMode="auto">
            <a:xfrm>
              <a:off x="306" y="2893"/>
              <a:ext cx="376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de-DE" altLang="de-DE" sz="1000" baseline="0"/>
                <a:t> Füllt den Behälter mit etwas Wasser.</a:t>
              </a:r>
            </a:p>
            <a:p>
              <a:pPr eaLnBrk="1" hangingPunct="1">
                <a:spcBef>
                  <a:spcPct val="0"/>
                </a:spcBef>
              </a:pPr>
              <a:r>
                <a:rPr lang="de-DE" altLang="de-DE" sz="1000" baseline="0"/>
                <a:t> Nehmt den Henkel in die Hand und lasst ihn mit </a:t>
              </a:r>
              <a:r>
                <a:rPr lang="de-DE" altLang="de-DE" sz="1000" b="1" u="sng" baseline="0"/>
                <a:t>langem </a:t>
              </a:r>
              <a:r>
                <a:rPr lang="de-DE" altLang="de-DE" sz="1000" baseline="0"/>
                <a:t>Arm schnell kreisen.</a:t>
              </a:r>
            </a:p>
            <a:p>
              <a:pPr eaLnBrk="1" hangingPunct="1">
                <a:spcBef>
                  <a:spcPct val="0"/>
                </a:spcBef>
                <a:buFontTx/>
                <a:buNone/>
              </a:pPr>
              <a:r>
                <a:rPr lang="de-DE" altLang="de-DE" sz="1000" baseline="0"/>
                <a:t>Wenn der Becher schnell genug kreist, drückt die Zentrifugalkraft das Wasser an den Boden des Behälters und es tropft nichts raus.</a:t>
              </a:r>
              <a:endParaRPr lang="ru-RU" altLang="de-DE" sz="1000" b="1" baseline="0"/>
            </a:p>
          </p:txBody>
        </p:sp>
        <p:sp>
          <p:nvSpPr>
            <p:cNvPr id="3105" name="Text Box 23">
              <a:extLst>
                <a:ext uri="{FF2B5EF4-FFF2-40B4-BE49-F238E27FC236}">
                  <a16:creationId xmlns:a16="http://schemas.microsoft.com/office/drawing/2014/main" id="{961D23C0-CEEE-4B24-B8A5-9BA18A253E80}"/>
                </a:ext>
              </a:extLst>
            </p:cNvPr>
            <p:cNvSpPr txBox="1">
              <a:spLocks noChangeArrowheads="1"/>
            </p:cNvSpPr>
            <p:nvPr/>
          </p:nvSpPr>
          <p:spPr bwMode="auto">
            <a:xfrm>
              <a:off x="1071" y="2154"/>
              <a:ext cx="1208"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a:t>Wasserschleuder</a:t>
              </a:r>
            </a:p>
            <a:p>
              <a:pPr eaLnBrk="1" hangingPunct="1">
                <a:spcBef>
                  <a:spcPct val="0"/>
                </a:spcBef>
                <a:buFontTx/>
                <a:buNone/>
              </a:pPr>
              <a:r>
                <a:rPr lang="de-DE" altLang="de-DE" sz="1000" u="sng" baseline="0"/>
                <a:t>Ihr braucht</a:t>
              </a:r>
              <a:endParaRPr lang="de-DE" altLang="de-DE" sz="1000" baseline="0"/>
            </a:p>
            <a:p>
              <a:pPr eaLnBrk="1" hangingPunct="1">
                <a:spcBef>
                  <a:spcPct val="0"/>
                </a:spcBef>
                <a:buFontTx/>
                <a:buNone/>
              </a:pPr>
              <a:r>
                <a:rPr lang="de-DE" altLang="de-DE" sz="1000" baseline="0"/>
                <a:t>1 Pappgefäß mit einem Henkel</a:t>
              </a:r>
            </a:p>
          </p:txBody>
        </p:sp>
        <p:sp>
          <p:nvSpPr>
            <p:cNvPr id="3106" name="Text Box 24">
              <a:extLst>
                <a:ext uri="{FF2B5EF4-FFF2-40B4-BE49-F238E27FC236}">
                  <a16:creationId xmlns:a16="http://schemas.microsoft.com/office/drawing/2014/main" id="{A1F012BD-FCDD-4D98-922B-14962DE4EFD5}"/>
                </a:ext>
              </a:extLst>
            </p:cNvPr>
            <p:cNvSpPr txBox="1">
              <a:spLocks noChangeArrowheads="1"/>
            </p:cNvSpPr>
            <p:nvPr/>
          </p:nvSpPr>
          <p:spPr bwMode="auto">
            <a:xfrm>
              <a:off x="2341" y="2200"/>
              <a:ext cx="1724"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a:t>Karte 7: Die Wasserschleuder</a:t>
              </a:r>
            </a:p>
          </p:txBody>
        </p:sp>
      </p:grpSp>
      <p:sp>
        <p:nvSpPr>
          <p:cNvPr id="3079" name="Line 25">
            <a:extLst>
              <a:ext uri="{FF2B5EF4-FFF2-40B4-BE49-F238E27FC236}">
                <a16:creationId xmlns:a16="http://schemas.microsoft.com/office/drawing/2014/main" id="{01E3166E-4C8A-498B-8027-4ED6F8CCC338}"/>
              </a:ext>
            </a:extLst>
          </p:cNvPr>
          <p:cNvSpPr>
            <a:spLocks noChangeShapeType="1"/>
          </p:cNvSpPr>
          <p:nvPr/>
        </p:nvSpPr>
        <p:spPr bwMode="auto">
          <a:xfrm>
            <a:off x="-30163" y="7326313"/>
            <a:ext cx="6858001"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0" name="Text Box 29">
            <a:extLst>
              <a:ext uri="{FF2B5EF4-FFF2-40B4-BE49-F238E27FC236}">
                <a16:creationId xmlns:a16="http://schemas.microsoft.com/office/drawing/2014/main" id="{BE93BB62-C7B4-4F3D-9219-C8B5AA5ECA33}"/>
              </a:ext>
            </a:extLst>
          </p:cNvPr>
          <p:cNvSpPr txBox="1">
            <a:spLocks noChangeArrowheads="1"/>
          </p:cNvSpPr>
          <p:nvPr/>
        </p:nvSpPr>
        <p:spPr bwMode="auto">
          <a:xfrm>
            <a:off x="4221163" y="5508625"/>
            <a:ext cx="2160587" cy="3143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a:t>Karte 8: Die Kugelwippe</a:t>
            </a:r>
          </a:p>
        </p:txBody>
      </p:sp>
      <p:grpSp>
        <p:nvGrpSpPr>
          <p:cNvPr id="3081" name="Group 47">
            <a:extLst>
              <a:ext uri="{FF2B5EF4-FFF2-40B4-BE49-F238E27FC236}">
                <a16:creationId xmlns:a16="http://schemas.microsoft.com/office/drawing/2014/main" id="{39B8E861-C8EA-4188-847A-10B7C52F969F}"/>
              </a:ext>
            </a:extLst>
          </p:cNvPr>
          <p:cNvGrpSpPr>
            <a:grpSpLocks/>
          </p:cNvGrpSpPr>
          <p:nvPr/>
        </p:nvGrpSpPr>
        <p:grpSpPr bwMode="auto">
          <a:xfrm>
            <a:off x="527050" y="5465763"/>
            <a:ext cx="6119813" cy="1790700"/>
            <a:chOff x="300" y="3288"/>
            <a:chExt cx="3855" cy="1128"/>
          </a:xfrm>
        </p:grpSpPr>
        <p:pic>
          <p:nvPicPr>
            <p:cNvPr id="3099" name="Picture 26">
              <a:extLst>
                <a:ext uri="{FF2B5EF4-FFF2-40B4-BE49-F238E27FC236}">
                  <a16:creationId xmlns:a16="http://schemas.microsoft.com/office/drawing/2014/main" id="{97B1C78D-8932-45B9-BCFD-90DD3260C4F9}"/>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00" y="3288"/>
              <a:ext cx="771" cy="586"/>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3100" name="AutoShape 27">
              <a:extLst>
                <a:ext uri="{FF2B5EF4-FFF2-40B4-BE49-F238E27FC236}">
                  <a16:creationId xmlns:a16="http://schemas.microsoft.com/office/drawing/2014/main" id="{1FF800FE-FF8B-4FBE-A6B1-3947213FCEB7}"/>
                </a:ext>
              </a:extLst>
            </p:cNvPr>
            <p:cNvSpPr>
              <a:spLocks noChangeArrowheads="1"/>
            </p:cNvSpPr>
            <p:nvPr/>
          </p:nvSpPr>
          <p:spPr bwMode="auto">
            <a:xfrm rot="-2009136">
              <a:off x="346" y="3470"/>
              <a:ext cx="254" cy="181"/>
            </a:xfrm>
            <a:custGeom>
              <a:avLst/>
              <a:gdLst>
                <a:gd name="T0" fmla="*/ 1 w 21600"/>
                <a:gd name="T1" fmla="*/ 0 h 21600"/>
                <a:gd name="T2" fmla="*/ 0 w 21600"/>
                <a:gd name="T3" fmla="*/ 1 h 21600"/>
                <a:gd name="T4" fmla="*/ 1 w 21600"/>
                <a:gd name="T5" fmla="*/ 0 h 21600"/>
                <a:gd name="T6" fmla="*/ 3 w 21600"/>
                <a:gd name="T7" fmla="*/ 1 h 21600"/>
                <a:gd name="T8" fmla="*/ 3 w 21600"/>
                <a:gd name="T9" fmla="*/ 1 h 21600"/>
                <a:gd name="T10" fmla="*/ 2 w 21600"/>
                <a:gd name="T11" fmla="*/ 1 h 21600"/>
                <a:gd name="T12" fmla="*/ 0 60000 65536"/>
                <a:gd name="T13" fmla="*/ 0 60000 65536"/>
                <a:gd name="T14" fmla="*/ 0 60000 65536"/>
                <a:gd name="T15" fmla="*/ 0 60000 65536"/>
                <a:gd name="T16" fmla="*/ 0 60000 65536"/>
                <a:gd name="T17" fmla="*/ 0 60000 65536"/>
                <a:gd name="T18" fmla="*/ 3146 w 21600"/>
                <a:gd name="T19" fmla="*/ 3222 h 21600"/>
                <a:gd name="T20" fmla="*/ 18454 w 21600"/>
                <a:gd name="T21" fmla="*/ 1837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098" y="11202"/>
                  </a:moveTo>
                  <a:cubicBezTo>
                    <a:pt x="19104" y="11068"/>
                    <a:pt x="19108" y="10934"/>
                    <a:pt x="19108" y="10800"/>
                  </a:cubicBezTo>
                  <a:cubicBezTo>
                    <a:pt x="19108" y="6211"/>
                    <a:pt x="15388" y="2492"/>
                    <a:pt x="10800" y="2492"/>
                  </a:cubicBezTo>
                  <a:cubicBezTo>
                    <a:pt x="6211" y="2492"/>
                    <a:pt x="2492" y="6211"/>
                    <a:pt x="2492" y="10800"/>
                  </a:cubicBezTo>
                  <a:cubicBezTo>
                    <a:pt x="2492" y="11748"/>
                    <a:pt x="2654" y="12690"/>
                    <a:pt x="2972" y="13584"/>
                  </a:cubicBezTo>
                  <a:lnTo>
                    <a:pt x="624" y="14419"/>
                  </a:lnTo>
                  <a:cubicBezTo>
                    <a:pt x="211" y="13257"/>
                    <a:pt x="0" y="12033"/>
                    <a:pt x="0" y="10800"/>
                  </a:cubicBezTo>
                  <a:cubicBezTo>
                    <a:pt x="0" y="4835"/>
                    <a:pt x="4835" y="0"/>
                    <a:pt x="10800" y="0"/>
                  </a:cubicBezTo>
                  <a:cubicBezTo>
                    <a:pt x="16764" y="0"/>
                    <a:pt x="21600" y="4835"/>
                    <a:pt x="21600" y="10800"/>
                  </a:cubicBezTo>
                  <a:cubicBezTo>
                    <a:pt x="21599" y="10974"/>
                    <a:pt x="21595" y="11149"/>
                    <a:pt x="21587" y="11323"/>
                  </a:cubicBezTo>
                  <a:lnTo>
                    <a:pt x="24284" y="11454"/>
                  </a:lnTo>
                  <a:lnTo>
                    <a:pt x="20151" y="15204"/>
                  </a:lnTo>
                  <a:lnTo>
                    <a:pt x="16401" y="11072"/>
                  </a:lnTo>
                  <a:lnTo>
                    <a:pt x="19098" y="11202"/>
                  </a:lnTo>
                  <a:close/>
                </a:path>
              </a:pathLst>
            </a:cu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01" name="Text Box 28">
              <a:extLst>
                <a:ext uri="{FF2B5EF4-FFF2-40B4-BE49-F238E27FC236}">
                  <a16:creationId xmlns:a16="http://schemas.microsoft.com/office/drawing/2014/main" id="{7660873A-C09F-4841-AA06-220DD874CE97}"/>
                </a:ext>
              </a:extLst>
            </p:cNvPr>
            <p:cNvSpPr txBox="1">
              <a:spLocks noChangeArrowheads="1"/>
            </p:cNvSpPr>
            <p:nvPr/>
          </p:nvSpPr>
          <p:spPr bwMode="auto">
            <a:xfrm>
              <a:off x="1162" y="3288"/>
              <a:ext cx="742"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a:t>Kugelwippe</a:t>
              </a:r>
            </a:p>
            <a:p>
              <a:pPr eaLnBrk="1" hangingPunct="1">
                <a:spcBef>
                  <a:spcPct val="0"/>
                </a:spcBef>
                <a:buFontTx/>
                <a:buNone/>
              </a:pPr>
              <a:r>
                <a:rPr lang="de-DE" altLang="de-DE" sz="1000" u="sng" baseline="0"/>
                <a:t>Ihr braucht</a:t>
              </a:r>
              <a:endParaRPr lang="de-DE" altLang="de-DE" sz="1000" baseline="0"/>
            </a:p>
            <a:p>
              <a:pPr eaLnBrk="1" hangingPunct="1">
                <a:spcBef>
                  <a:spcPct val="0"/>
                </a:spcBef>
                <a:buFontTx/>
                <a:buNone/>
              </a:pPr>
              <a:r>
                <a:rPr lang="de-DE" altLang="de-DE" sz="1000" baseline="0"/>
                <a:t>2 Kugelwippen</a:t>
              </a:r>
            </a:p>
          </p:txBody>
        </p:sp>
        <p:sp>
          <p:nvSpPr>
            <p:cNvPr id="3102" name="Text Box 30">
              <a:extLst>
                <a:ext uri="{FF2B5EF4-FFF2-40B4-BE49-F238E27FC236}">
                  <a16:creationId xmlns:a16="http://schemas.microsoft.com/office/drawing/2014/main" id="{24E01152-1E3A-4A52-8F86-3B8D02E8E409}"/>
                </a:ext>
              </a:extLst>
            </p:cNvPr>
            <p:cNvSpPr txBox="1">
              <a:spLocks noChangeArrowheads="1"/>
            </p:cNvSpPr>
            <p:nvPr/>
          </p:nvSpPr>
          <p:spPr bwMode="auto">
            <a:xfrm>
              <a:off x="300" y="3878"/>
              <a:ext cx="3855"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de-DE" altLang="de-DE" sz="1000" baseline="0"/>
                <a:t> Setzt die Kugelwippe auf eine glatte Unterlage. Auf jeder Seite der Trennwand muss eine Kugel liegen.</a:t>
              </a:r>
            </a:p>
            <a:p>
              <a:pPr eaLnBrk="1" hangingPunct="1">
                <a:spcBef>
                  <a:spcPct val="0"/>
                </a:spcBef>
              </a:pPr>
              <a:r>
                <a:rPr lang="de-DE" altLang="de-DE" sz="1000" baseline="0"/>
                <a:t> Ihr braucht jetzt etwas Platz, damit die Kugelwippe bei dem folgenden Experiment nicht herunter fällt.</a:t>
              </a:r>
            </a:p>
            <a:p>
              <a:pPr eaLnBrk="1" hangingPunct="1">
                <a:spcBef>
                  <a:spcPct val="0"/>
                </a:spcBef>
              </a:pPr>
              <a:r>
                <a:rPr lang="de-DE" altLang="de-DE" sz="1000" baseline="0"/>
                <a:t> Ihr sollt die beiden Kügelchen in die außen liegenden Ausbuchtungen befördern.</a:t>
              </a:r>
            </a:p>
            <a:p>
              <a:pPr eaLnBrk="1" hangingPunct="1">
                <a:spcBef>
                  <a:spcPct val="0"/>
                </a:spcBef>
              </a:pPr>
              <a:r>
                <a:rPr lang="de-DE" altLang="de-DE" sz="1000" baseline="0"/>
                <a:t> Dafür müsst ihr die Kugelwippe in eine </a:t>
              </a:r>
              <a:r>
                <a:rPr lang="de-DE" altLang="de-DE" sz="1000" u="sng" baseline="0"/>
                <a:t>sehr</a:t>
              </a:r>
              <a:r>
                <a:rPr lang="de-DE" altLang="de-DE" sz="1000" baseline="0"/>
                <a:t> schnelle Umdrehung versetzen, sodass die Zentrifugalkraft </a:t>
              </a:r>
            </a:p>
            <a:p>
              <a:pPr eaLnBrk="1" hangingPunct="1">
                <a:spcBef>
                  <a:spcPct val="0"/>
                </a:spcBef>
                <a:buFontTx/>
                <a:buNone/>
              </a:pPr>
              <a:r>
                <a:rPr lang="de-DE" altLang="de-DE" sz="1000" baseline="0"/>
                <a:t>  die Kügelchen gegen die aufsteigende Biegung nach außen drückt.</a:t>
              </a:r>
            </a:p>
          </p:txBody>
        </p:sp>
      </p:grpSp>
      <p:sp>
        <p:nvSpPr>
          <p:cNvPr id="3082" name="Line 31">
            <a:extLst>
              <a:ext uri="{FF2B5EF4-FFF2-40B4-BE49-F238E27FC236}">
                <a16:creationId xmlns:a16="http://schemas.microsoft.com/office/drawing/2014/main" id="{7D2FFB39-B27D-4A3F-8BDE-64EEAF6FAFE1}"/>
              </a:ext>
            </a:extLst>
          </p:cNvPr>
          <p:cNvSpPr>
            <a:spLocks noChangeShapeType="1"/>
          </p:cNvSpPr>
          <p:nvPr/>
        </p:nvSpPr>
        <p:spPr bwMode="auto">
          <a:xfrm>
            <a:off x="0" y="5364163"/>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083" name="Group 52">
            <a:extLst>
              <a:ext uri="{FF2B5EF4-FFF2-40B4-BE49-F238E27FC236}">
                <a16:creationId xmlns:a16="http://schemas.microsoft.com/office/drawing/2014/main" id="{ABBC7E7A-A5AE-4AF1-A965-A013CDA89667}"/>
              </a:ext>
            </a:extLst>
          </p:cNvPr>
          <p:cNvGrpSpPr>
            <a:grpSpLocks/>
          </p:cNvGrpSpPr>
          <p:nvPr/>
        </p:nvGrpSpPr>
        <p:grpSpPr bwMode="auto">
          <a:xfrm>
            <a:off x="485775" y="7348538"/>
            <a:ext cx="6381750" cy="1731962"/>
            <a:chOff x="306" y="4629"/>
            <a:chExt cx="4020" cy="1091"/>
          </a:xfrm>
        </p:grpSpPr>
        <p:sp>
          <p:nvSpPr>
            <p:cNvPr id="3086" name="Text Box 35">
              <a:extLst>
                <a:ext uri="{FF2B5EF4-FFF2-40B4-BE49-F238E27FC236}">
                  <a16:creationId xmlns:a16="http://schemas.microsoft.com/office/drawing/2014/main" id="{48977C33-1EBE-455A-8442-BAA5B85D4060}"/>
                </a:ext>
              </a:extLst>
            </p:cNvPr>
            <p:cNvSpPr txBox="1">
              <a:spLocks noChangeArrowheads="1"/>
            </p:cNvSpPr>
            <p:nvPr/>
          </p:nvSpPr>
          <p:spPr bwMode="auto">
            <a:xfrm>
              <a:off x="306" y="5278"/>
              <a:ext cx="402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Diesmal müsst ihr gut nachdenken. </a:t>
              </a:r>
            </a:p>
            <a:p>
              <a:pPr eaLnBrk="1" hangingPunct="1">
                <a:spcBef>
                  <a:spcPct val="0"/>
                </a:spcBef>
              </a:pPr>
              <a:r>
                <a:rPr lang="de-DE" altLang="de-DE" sz="1000" baseline="0"/>
                <a:t> Schaut euch die Zeichnung genau an: die Zentrifugalkraft steht senkrecht zur Drehachse. </a:t>
              </a:r>
            </a:p>
            <a:p>
              <a:pPr eaLnBrk="1" hangingPunct="1">
                <a:spcBef>
                  <a:spcPct val="0"/>
                </a:spcBef>
                <a:buFontTx/>
                <a:buNone/>
              </a:pPr>
              <a:r>
                <a:rPr lang="de-DE" altLang="de-DE" sz="1000" baseline="0"/>
                <a:t>Was und wie herum müsst ihr den Münztresor drehen, damit die Kügelchen den Weg nach draußen für die Münze freigeben?</a:t>
              </a:r>
            </a:p>
          </p:txBody>
        </p:sp>
        <p:grpSp>
          <p:nvGrpSpPr>
            <p:cNvPr id="3087" name="Group 49">
              <a:extLst>
                <a:ext uri="{FF2B5EF4-FFF2-40B4-BE49-F238E27FC236}">
                  <a16:creationId xmlns:a16="http://schemas.microsoft.com/office/drawing/2014/main" id="{6AA3C08E-7D45-4DCA-BF1E-E6B0E335051E}"/>
                </a:ext>
              </a:extLst>
            </p:cNvPr>
            <p:cNvGrpSpPr>
              <a:grpSpLocks/>
            </p:cNvGrpSpPr>
            <p:nvPr/>
          </p:nvGrpSpPr>
          <p:grpSpPr bwMode="auto">
            <a:xfrm>
              <a:off x="352" y="4629"/>
              <a:ext cx="3811" cy="680"/>
              <a:chOff x="352" y="4629"/>
              <a:chExt cx="3811" cy="680"/>
            </a:xfrm>
          </p:grpSpPr>
          <p:pic>
            <p:nvPicPr>
              <p:cNvPr id="3088" name="Picture 32">
                <a:extLst>
                  <a:ext uri="{FF2B5EF4-FFF2-40B4-BE49-F238E27FC236}">
                    <a16:creationId xmlns:a16="http://schemas.microsoft.com/office/drawing/2014/main" id="{9842A31B-C72E-4079-B061-BA836F863AB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52" y="4674"/>
                <a:ext cx="680" cy="610"/>
              </a:xfrm>
              <a:prstGeom prst="rect">
                <a:avLst/>
              </a:prstGeom>
              <a:noFill/>
              <a:ln w="9525">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3089" name="Text Box 33">
                <a:extLst>
                  <a:ext uri="{FF2B5EF4-FFF2-40B4-BE49-F238E27FC236}">
                    <a16:creationId xmlns:a16="http://schemas.microsoft.com/office/drawing/2014/main" id="{ADFAECE7-726A-4BB2-914C-5CB0CD4A815B}"/>
                  </a:ext>
                </a:extLst>
              </p:cNvPr>
              <p:cNvSpPr txBox="1">
                <a:spLocks noChangeArrowheads="1"/>
              </p:cNvSpPr>
              <p:nvPr/>
            </p:nvSpPr>
            <p:spPr bwMode="auto">
              <a:xfrm>
                <a:off x="1123" y="4629"/>
                <a:ext cx="848" cy="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30000"/>
                  </a:spcAft>
                  <a:buFontTx/>
                  <a:buNone/>
                </a:pPr>
                <a:r>
                  <a:rPr lang="de-DE" altLang="de-DE" sz="1400" b="1" baseline="0"/>
                  <a:t>Münzentresor</a:t>
                </a:r>
              </a:p>
              <a:p>
                <a:pPr eaLnBrk="1" hangingPunct="1">
                  <a:spcBef>
                    <a:spcPct val="0"/>
                  </a:spcBef>
                  <a:buFontTx/>
                  <a:buNone/>
                </a:pPr>
                <a:r>
                  <a:rPr lang="de-DE" altLang="de-DE" sz="1000" u="sng" baseline="0"/>
                  <a:t>Ihr braucht</a:t>
                </a:r>
                <a:endParaRPr lang="de-DE" altLang="de-DE" sz="1000" baseline="0"/>
              </a:p>
              <a:p>
                <a:pPr eaLnBrk="1" hangingPunct="1">
                  <a:spcBef>
                    <a:spcPct val="0"/>
                  </a:spcBef>
                  <a:buFontTx/>
                  <a:buNone/>
                </a:pPr>
                <a:r>
                  <a:rPr lang="de-DE" altLang="de-DE" sz="1000" baseline="0"/>
                  <a:t>2 Münzentresore</a:t>
                </a:r>
              </a:p>
            </p:txBody>
          </p:sp>
          <p:sp>
            <p:nvSpPr>
              <p:cNvPr id="3090" name="Text Box 34">
                <a:extLst>
                  <a:ext uri="{FF2B5EF4-FFF2-40B4-BE49-F238E27FC236}">
                    <a16:creationId xmlns:a16="http://schemas.microsoft.com/office/drawing/2014/main" id="{68FF4619-D4D8-4239-A5B4-3F81DBBF06D6}"/>
                  </a:ext>
                </a:extLst>
              </p:cNvPr>
              <p:cNvSpPr txBox="1">
                <a:spLocks noChangeArrowheads="1"/>
              </p:cNvSpPr>
              <p:nvPr/>
            </p:nvSpPr>
            <p:spPr bwMode="auto">
              <a:xfrm>
                <a:off x="2666" y="4674"/>
                <a:ext cx="1497" cy="19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400" baseline="0"/>
                  <a:t>Karte 9: Der Münzentresor</a:t>
                </a:r>
              </a:p>
            </p:txBody>
          </p:sp>
          <p:grpSp>
            <p:nvGrpSpPr>
              <p:cNvPr id="3091" name="Group 48">
                <a:extLst>
                  <a:ext uri="{FF2B5EF4-FFF2-40B4-BE49-F238E27FC236}">
                    <a16:creationId xmlns:a16="http://schemas.microsoft.com/office/drawing/2014/main" id="{6C47A587-830B-45D5-8515-F5CAF30FA328}"/>
                  </a:ext>
                </a:extLst>
              </p:cNvPr>
              <p:cNvGrpSpPr>
                <a:grpSpLocks/>
              </p:cNvGrpSpPr>
              <p:nvPr/>
            </p:nvGrpSpPr>
            <p:grpSpPr bwMode="auto">
              <a:xfrm>
                <a:off x="1752" y="4810"/>
                <a:ext cx="1110" cy="499"/>
                <a:chOff x="1752" y="4810"/>
                <a:chExt cx="1110" cy="499"/>
              </a:xfrm>
            </p:grpSpPr>
            <p:grpSp>
              <p:nvGrpSpPr>
                <p:cNvPr id="3092" name="Group 40">
                  <a:extLst>
                    <a:ext uri="{FF2B5EF4-FFF2-40B4-BE49-F238E27FC236}">
                      <a16:creationId xmlns:a16="http://schemas.microsoft.com/office/drawing/2014/main" id="{FF390213-AB69-4071-9DAB-BE55AA5206AC}"/>
                    </a:ext>
                  </a:extLst>
                </p:cNvPr>
                <p:cNvGrpSpPr>
                  <a:grpSpLocks/>
                </p:cNvGrpSpPr>
                <p:nvPr/>
              </p:nvGrpSpPr>
              <p:grpSpPr bwMode="auto">
                <a:xfrm>
                  <a:off x="1887" y="4810"/>
                  <a:ext cx="817" cy="499"/>
                  <a:chOff x="1752" y="4921"/>
                  <a:chExt cx="817" cy="499"/>
                </a:xfrm>
              </p:grpSpPr>
              <p:sp>
                <p:nvSpPr>
                  <p:cNvPr id="3095" name="AutoShape 39">
                    <a:extLst>
                      <a:ext uri="{FF2B5EF4-FFF2-40B4-BE49-F238E27FC236}">
                        <a16:creationId xmlns:a16="http://schemas.microsoft.com/office/drawing/2014/main" id="{CFD3FC6E-BC11-4B26-A1DF-9BE450B988F8}"/>
                      </a:ext>
                    </a:extLst>
                  </p:cNvPr>
                  <p:cNvSpPr>
                    <a:spLocks noChangeArrowheads="1"/>
                  </p:cNvSpPr>
                  <p:nvPr/>
                </p:nvSpPr>
                <p:spPr bwMode="auto">
                  <a:xfrm rot="10800000">
                    <a:off x="1752" y="5148"/>
                    <a:ext cx="363" cy="91"/>
                  </a:xfrm>
                  <a:prstGeom prst="rightArrow">
                    <a:avLst>
                      <a:gd name="adj1" fmla="val 50000"/>
                      <a:gd name="adj2" fmla="val 99725"/>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600"/>
                  </a:p>
                </p:txBody>
              </p:sp>
              <p:sp>
                <p:nvSpPr>
                  <p:cNvPr id="3096" name="AutoShape 37">
                    <a:extLst>
                      <a:ext uri="{FF2B5EF4-FFF2-40B4-BE49-F238E27FC236}">
                        <a16:creationId xmlns:a16="http://schemas.microsoft.com/office/drawing/2014/main" id="{F232D50D-39FE-49AE-A23B-46BAB3D76C32}"/>
                      </a:ext>
                    </a:extLst>
                  </p:cNvPr>
                  <p:cNvSpPr>
                    <a:spLocks noChangeArrowheads="1"/>
                  </p:cNvSpPr>
                  <p:nvPr/>
                </p:nvSpPr>
                <p:spPr bwMode="auto">
                  <a:xfrm rot="-203496">
                    <a:off x="1888" y="5057"/>
                    <a:ext cx="499" cy="227"/>
                  </a:xfrm>
                  <a:custGeom>
                    <a:avLst/>
                    <a:gdLst>
                      <a:gd name="T0" fmla="*/ 2 w 21600"/>
                      <a:gd name="T1" fmla="*/ 0 h 21600"/>
                      <a:gd name="T2" fmla="*/ 4 w 21600"/>
                      <a:gd name="T3" fmla="*/ 2 h 21600"/>
                      <a:gd name="T4" fmla="*/ 2 w 21600"/>
                      <a:gd name="T5" fmla="*/ 0 h 21600"/>
                      <a:gd name="T6" fmla="*/ 13 w 21600"/>
                      <a:gd name="T7" fmla="*/ 1 h 21600"/>
                      <a:gd name="T8" fmla="*/ 12 w 21600"/>
                      <a:gd name="T9" fmla="*/ 1 h 21600"/>
                      <a:gd name="T10" fmla="*/ 10 w 21600"/>
                      <a:gd name="T11" fmla="*/ 1 h 21600"/>
                      <a:gd name="T12" fmla="*/ 0 60000 65536"/>
                      <a:gd name="T13" fmla="*/ 0 60000 65536"/>
                      <a:gd name="T14" fmla="*/ 0 60000 65536"/>
                      <a:gd name="T15" fmla="*/ 0 60000 65536"/>
                      <a:gd name="T16" fmla="*/ 0 60000 65536"/>
                      <a:gd name="T17" fmla="*/ 0 60000 65536"/>
                      <a:gd name="T18" fmla="*/ 3160 w 21600"/>
                      <a:gd name="T19" fmla="*/ 3140 h 21600"/>
                      <a:gd name="T20" fmla="*/ 18440 w 21600"/>
                      <a:gd name="T21" fmla="*/ 1846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419" y="7267"/>
                        </a:moveTo>
                        <a:cubicBezTo>
                          <a:pt x="18938" y="3233"/>
                          <a:pt x="15097" y="552"/>
                          <a:pt x="10800" y="552"/>
                        </a:cubicBezTo>
                        <a:cubicBezTo>
                          <a:pt x="5140" y="552"/>
                          <a:pt x="552" y="5140"/>
                          <a:pt x="552" y="10800"/>
                        </a:cubicBezTo>
                        <a:cubicBezTo>
                          <a:pt x="552" y="15364"/>
                          <a:pt x="3570" y="19378"/>
                          <a:pt x="7955" y="20645"/>
                        </a:cubicBezTo>
                        <a:lnTo>
                          <a:pt x="7802" y="21175"/>
                        </a:lnTo>
                        <a:cubicBezTo>
                          <a:pt x="3181" y="19840"/>
                          <a:pt x="0" y="15610"/>
                          <a:pt x="0" y="10800"/>
                        </a:cubicBezTo>
                        <a:cubicBezTo>
                          <a:pt x="0" y="4835"/>
                          <a:pt x="4835" y="0"/>
                          <a:pt x="10800" y="0"/>
                        </a:cubicBezTo>
                        <a:cubicBezTo>
                          <a:pt x="15328" y="0"/>
                          <a:pt x="19376" y="2825"/>
                          <a:pt x="20937" y="7076"/>
                        </a:cubicBezTo>
                        <a:lnTo>
                          <a:pt x="23472" y="6145"/>
                        </a:lnTo>
                        <a:lnTo>
                          <a:pt x="21704" y="9964"/>
                        </a:lnTo>
                        <a:lnTo>
                          <a:pt x="17885" y="8197"/>
                        </a:lnTo>
                        <a:lnTo>
                          <a:pt x="20419" y="7267"/>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97" name="Rectangle 36">
                    <a:extLst>
                      <a:ext uri="{FF2B5EF4-FFF2-40B4-BE49-F238E27FC236}">
                        <a16:creationId xmlns:a16="http://schemas.microsoft.com/office/drawing/2014/main" id="{CEB378E0-A5CF-4B37-94B1-BF04A4F77407}"/>
                      </a:ext>
                    </a:extLst>
                  </p:cNvPr>
                  <p:cNvSpPr>
                    <a:spLocks noChangeArrowheads="1"/>
                  </p:cNvSpPr>
                  <p:nvPr/>
                </p:nvSpPr>
                <p:spPr bwMode="auto">
                  <a:xfrm>
                    <a:off x="2160" y="4921"/>
                    <a:ext cx="45" cy="4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600"/>
                  </a:p>
                </p:txBody>
              </p:sp>
              <p:sp>
                <p:nvSpPr>
                  <p:cNvPr id="3098" name="AutoShape 38">
                    <a:extLst>
                      <a:ext uri="{FF2B5EF4-FFF2-40B4-BE49-F238E27FC236}">
                        <a16:creationId xmlns:a16="http://schemas.microsoft.com/office/drawing/2014/main" id="{F787D76C-47FC-47DB-B018-1869FA36E6C0}"/>
                      </a:ext>
                    </a:extLst>
                  </p:cNvPr>
                  <p:cNvSpPr>
                    <a:spLocks noChangeArrowheads="1"/>
                  </p:cNvSpPr>
                  <p:nvPr/>
                </p:nvSpPr>
                <p:spPr bwMode="auto">
                  <a:xfrm>
                    <a:off x="2251" y="5148"/>
                    <a:ext cx="318" cy="91"/>
                  </a:xfrm>
                  <a:prstGeom prst="rightArrow">
                    <a:avLst>
                      <a:gd name="adj1" fmla="val 50000"/>
                      <a:gd name="adj2" fmla="val 87363"/>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de-DE" altLang="de-DE" sz="1600"/>
                  </a:p>
                </p:txBody>
              </p:sp>
            </p:grpSp>
            <p:sp>
              <p:nvSpPr>
                <p:cNvPr id="3093" name="Text Box 41">
                  <a:extLst>
                    <a:ext uri="{FF2B5EF4-FFF2-40B4-BE49-F238E27FC236}">
                      <a16:creationId xmlns:a16="http://schemas.microsoft.com/office/drawing/2014/main" id="{3B74C2A0-C249-42DA-B2ED-7A98D9C8EF67}"/>
                    </a:ext>
                  </a:extLst>
                </p:cNvPr>
                <p:cNvSpPr txBox="1">
                  <a:spLocks noChangeArrowheads="1"/>
                </p:cNvSpPr>
                <p:nvPr/>
              </p:nvSpPr>
              <p:spPr bwMode="auto">
                <a:xfrm>
                  <a:off x="2425" y="5128"/>
                  <a:ext cx="437"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900"/>
                    <a:t>Zentrifugalkraft</a:t>
                  </a:r>
                </a:p>
              </p:txBody>
            </p:sp>
            <p:sp>
              <p:nvSpPr>
                <p:cNvPr id="3094" name="Text Box 42">
                  <a:extLst>
                    <a:ext uri="{FF2B5EF4-FFF2-40B4-BE49-F238E27FC236}">
                      <a16:creationId xmlns:a16="http://schemas.microsoft.com/office/drawing/2014/main" id="{4C277679-12B5-4B5A-9823-8622BC5DCF9A}"/>
                    </a:ext>
                  </a:extLst>
                </p:cNvPr>
                <p:cNvSpPr txBox="1">
                  <a:spLocks noChangeArrowheads="1"/>
                </p:cNvSpPr>
                <p:nvPr/>
              </p:nvSpPr>
              <p:spPr bwMode="auto">
                <a:xfrm>
                  <a:off x="1752" y="5148"/>
                  <a:ext cx="437"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900"/>
                    <a:t>Zentrifugalkraft</a:t>
                  </a:r>
                </a:p>
              </p:txBody>
            </p:sp>
          </p:grpSp>
        </p:grpSp>
      </p:grpSp>
      <p:sp>
        <p:nvSpPr>
          <p:cNvPr id="3084" name="Line 45">
            <a:extLst>
              <a:ext uri="{FF2B5EF4-FFF2-40B4-BE49-F238E27FC236}">
                <a16:creationId xmlns:a16="http://schemas.microsoft.com/office/drawing/2014/main" id="{7C3427E3-5546-47A3-9A4B-2F1B3F2011F1}"/>
              </a:ext>
            </a:extLst>
          </p:cNvPr>
          <p:cNvSpPr>
            <a:spLocks noChangeShapeType="1"/>
          </p:cNvSpPr>
          <p:nvPr/>
        </p:nvSpPr>
        <p:spPr bwMode="auto">
          <a:xfrm>
            <a:off x="-36513" y="26988"/>
            <a:ext cx="6858001"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46">
            <a:extLst>
              <a:ext uri="{FF2B5EF4-FFF2-40B4-BE49-F238E27FC236}">
                <a16:creationId xmlns:a16="http://schemas.microsoft.com/office/drawing/2014/main" id="{F8EB2CB8-C1C0-49EF-82DD-912F09FDA4A9}"/>
              </a:ext>
            </a:extLst>
          </p:cNvPr>
          <p:cNvSpPr>
            <a:spLocks noChangeShapeType="1"/>
          </p:cNvSpPr>
          <p:nvPr/>
        </p:nvSpPr>
        <p:spPr bwMode="auto">
          <a:xfrm>
            <a:off x="9525" y="9123363"/>
            <a:ext cx="6858000" cy="0"/>
          </a:xfrm>
          <a:prstGeom prst="line">
            <a:avLst/>
          </a:prstGeom>
          <a:noFill/>
          <a:ln w="9525">
            <a:solidFill>
              <a:srgbClr val="C0C0C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7">
            <a:extLst>
              <a:ext uri="{FF2B5EF4-FFF2-40B4-BE49-F238E27FC236}">
                <a16:creationId xmlns:a16="http://schemas.microsoft.com/office/drawing/2014/main" id="{854E7CF7-2389-4693-A06B-E4F53A5B381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773238" y="3492500"/>
            <a:ext cx="3311525"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5">
            <a:extLst>
              <a:ext uri="{FF2B5EF4-FFF2-40B4-BE49-F238E27FC236}">
                <a16:creationId xmlns:a16="http://schemas.microsoft.com/office/drawing/2014/main" id="{54E43312-1EDD-479A-81DF-7E0CB0CD60AC}"/>
              </a:ext>
            </a:extLst>
          </p:cNvPr>
          <p:cNvSpPr>
            <a:spLocks noGrp="1" noChangeArrowheads="1"/>
          </p:cNvSpPr>
          <p:nvPr>
            <p:ph type="title"/>
          </p:nvPr>
        </p:nvSpPr>
        <p:spPr>
          <a:xfrm>
            <a:off x="342900" y="366713"/>
            <a:ext cx="6515100" cy="1524000"/>
          </a:xfrm>
          <a:noFill/>
        </p:spPr>
        <p:txBody>
          <a:bodyPr/>
          <a:lstStyle/>
          <a:p>
            <a:pPr eaLnBrk="1" hangingPunct="1"/>
            <a:r>
              <a:rPr lang="de-DE" altLang="de-DE" sz="2400"/>
              <a:t>Materialien der </a:t>
            </a:r>
            <a:br>
              <a:rPr lang="de-DE" altLang="de-DE" sz="2400"/>
            </a:br>
            <a:r>
              <a:rPr lang="de-DE" altLang="de-DE" sz="2400"/>
              <a:t>Zusatzversuche zur Sprach- und Sachkiste</a:t>
            </a:r>
            <a:br>
              <a:rPr lang="de-DE" altLang="de-DE" sz="2400"/>
            </a:br>
            <a:r>
              <a:rPr lang="de-DE" altLang="de-DE" sz="2400"/>
              <a:t>Zentrifugalkraft</a:t>
            </a:r>
          </a:p>
        </p:txBody>
      </p:sp>
      <p:grpSp>
        <p:nvGrpSpPr>
          <p:cNvPr id="4100" name="Group 28">
            <a:extLst>
              <a:ext uri="{FF2B5EF4-FFF2-40B4-BE49-F238E27FC236}">
                <a16:creationId xmlns:a16="http://schemas.microsoft.com/office/drawing/2014/main" id="{B59F7151-AF53-471B-B9D2-84C07C154A90}"/>
              </a:ext>
            </a:extLst>
          </p:cNvPr>
          <p:cNvGrpSpPr>
            <a:grpSpLocks/>
          </p:cNvGrpSpPr>
          <p:nvPr/>
        </p:nvGrpSpPr>
        <p:grpSpPr bwMode="auto">
          <a:xfrm>
            <a:off x="476250" y="2843213"/>
            <a:ext cx="6381750" cy="4748212"/>
            <a:chOff x="300" y="1791"/>
            <a:chExt cx="4020" cy="2991"/>
          </a:xfrm>
        </p:grpSpPr>
        <p:sp>
          <p:nvSpPr>
            <p:cNvPr id="4102" name="Line 6">
              <a:extLst>
                <a:ext uri="{FF2B5EF4-FFF2-40B4-BE49-F238E27FC236}">
                  <a16:creationId xmlns:a16="http://schemas.microsoft.com/office/drawing/2014/main" id="{D1EEBB62-F21B-46C2-B15B-DFE208B5A09B}"/>
                </a:ext>
              </a:extLst>
            </p:cNvPr>
            <p:cNvSpPr>
              <a:spLocks noChangeShapeType="1"/>
            </p:cNvSpPr>
            <p:nvPr/>
          </p:nvSpPr>
          <p:spPr bwMode="auto">
            <a:xfrm>
              <a:off x="1298" y="1935"/>
              <a:ext cx="136" cy="4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3" name="Line 7">
              <a:extLst>
                <a:ext uri="{FF2B5EF4-FFF2-40B4-BE49-F238E27FC236}">
                  <a16:creationId xmlns:a16="http://schemas.microsoft.com/office/drawing/2014/main" id="{E13DD15C-6FF2-49B7-9183-BBBF22A8642A}"/>
                </a:ext>
              </a:extLst>
            </p:cNvPr>
            <p:cNvSpPr>
              <a:spLocks noChangeShapeType="1"/>
            </p:cNvSpPr>
            <p:nvPr/>
          </p:nvSpPr>
          <p:spPr bwMode="auto">
            <a:xfrm flipV="1">
              <a:off x="2387" y="1934"/>
              <a:ext cx="227" cy="4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4" name="Line 8">
              <a:extLst>
                <a:ext uri="{FF2B5EF4-FFF2-40B4-BE49-F238E27FC236}">
                  <a16:creationId xmlns:a16="http://schemas.microsoft.com/office/drawing/2014/main" id="{067CC189-8FB7-46B1-A53C-8F180C70F39C}"/>
                </a:ext>
              </a:extLst>
            </p:cNvPr>
            <p:cNvSpPr>
              <a:spLocks noChangeShapeType="1"/>
            </p:cNvSpPr>
            <p:nvPr/>
          </p:nvSpPr>
          <p:spPr bwMode="auto">
            <a:xfrm>
              <a:off x="2614" y="3696"/>
              <a:ext cx="523" cy="81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5" name="Line 9">
              <a:extLst>
                <a:ext uri="{FF2B5EF4-FFF2-40B4-BE49-F238E27FC236}">
                  <a16:creationId xmlns:a16="http://schemas.microsoft.com/office/drawing/2014/main" id="{1B1CD635-1C5F-4208-88E4-8D5737E310E2}"/>
                </a:ext>
              </a:extLst>
            </p:cNvPr>
            <p:cNvSpPr>
              <a:spLocks noChangeShapeType="1"/>
            </p:cNvSpPr>
            <p:nvPr/>
          </p:nvSpPr>
          <p:spPr bwMode="auto">
            <a:xfrm flipV="1">
              <a:off x="2886" y="2887"/>
              <a:ext cx="408"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6" name="Line 10">
              <a:extLst>
                <a:ext uri="{FF2B5EF4-FFF2-40B4-BE49-F238E27FC236}">
                  <a16:creationId xmlns:a16="http://schemas.microsoft.com/office/drawing/2014/main" id="{F01482E7-8998-4B34-B84E-FC2CB6E1BC21}"/>
                </a:ext>
              </a:extLst>
            </p:cNvPr>
            <p:cNvSpPr>
              <a:spLocks noChangeShapeType="1"/>
            </p:cNvSpPr>
            <p:nvPr/>
          </p:nvSpPr>
          <p:spPr bwMode="auto">
            <a:xfrm flipH="1" flipV="1">
              <a:off x="2069" y="3152"/>
              <a:ext cx="136" cy="140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7" name="Line 11">
              <a:extLst>
                <a:ext uri="{FF2B5EF4-FFF2-40B4-BE49-F238E27FC236}">
                  <a16:creationId xmlns:a16="http://schemas.microsoft.com/office/drawing/2014/main" id="{AEBD4FEE-3D27-4B99-9B2F-03022E272696}"/>
                </a:ext>
              </a:extLst>
            </p:cNvPr>
            <p:cNvSpPr>
              <a:spLocks noChangeShapeType="1"/>
            </p:cNvSpPr>
            <p:nvPr/>
          </p:nvSpPr>
          <p:spPr bwMode="auto">
            <a:xfrm flipV="1">
              <a:off x="1480" y="4014"/>
              <a:ext cx="317"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8" name="Line 12">
              <a:extLst>
                <a:ext uri="{FF2B5EF4-FFF2-40B4-BE49-F238E27FC236}">
                  <a16:creationId xmlns:a16="http://schemas.microsoft.com/office/drawing/2014/main" id="{1CB673E5-D082-4C01-BDFE-74A013ED1335}"/>
                </a:ext>
              </a:extLst>
            </p:cNvPr>
            <p:cNvSpPr>
              <a:spLocks noChangeShapeType="1"/>
            </p:cNvSpPr>
            <p:nvPr/>
          </p:nvSpPr>
          <p:spPr bwMode="auto">
            <a:xfrm flipV="1">
              <a:off x="935" y="3198"/>
              <a:ext cx="63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09" name="Line 13">
              <a:extLst>
                <a:ext uri="{FF2B5EF4-FFF2-40B4-BE49-F238E27FC236}">
                  <a16:creationId xmlns:a16="http://schemas.microsoft.com/office/drawing/2014/main" id="{F16A17B4-CDC2-4D89-8338-F7E232907A54}"/>
                </a:ext>
              </a:extLst>
            </p:cNvPr>
            <p:cNvSpPr>
              <a:spLocks noChangeShapeType="1"/>
            </p:cNvSpPr>
            <p:nvPr/>
          </p:nvSpPr>
          <p:spPr bwMode="auto">
            <a:xfrm flipV="1">
              <a:off x="981" y="3424"/>
              <a:ext cx="58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110" name="Text Box 14">
              <a:extLst>
                <a:ext uri="{FF2B5EF4-FFF2-40B4-BE49-F238E27FC236}">
                  <a16:creationId xmlns:a16="http://schemas.microsoft.com/office/drawing/2014/main" id="{32CE26BE-4D36-48B0-9BE3-BB1CBEB8FB42}"/>
                </a:ext>
              </a:extLst>
            </p:cNvPr>
            <p:cNvSpPr txBox="1">
              <a:spLocks noChangeArrowheads="1"/>
            </p:cNvSpPr>
            <p:nvPr/>
          </p:nvSpPr>
          <p:spPr bwMode="auto">
            <a:xfrm>
              <a:off x="662" y="1791"/>
              <a:ext cx="89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Wasserschleuder K14</a:t>
              </a:r>
            </a:p>
          </p:txBody>
        </p:sp>
        <p:sp>
          <p:nvSpPr>
            <p:cNvPr id="4111" name="Text Box 15">
              <a:extLst>
                <a:ext uri="{FF2B5EF4-FFF2-40B4-BE49-F238E27FC236}">
                  <a16:creationId xmlns:a16="http://schemas.microsoft.com/office/drawing/2014/main" id="{30D0C6E2-6A34-492D-A966-F240CE2377BC}"/>
                </a:ext>
              </a:extLst>
            </p:cNvPr>
            <p:cNvSpPr txBox="1">
              <a:spLocks noChangeArrowheads="1"/>
            </p:cNvSpPr>
            <p:nvPr/>
          </p:nvSpPr>
          <p:spPr bwMode="auto">
            <a:xfrm>
              <a:off x="481" y="3012"/>
              <a:ext cx="50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Tennisball-</a:t>
              </a:r>
            </a:p>
            <a:p>
              <a:pPr eaLnBrk="1" hangingPunct="1">
                <a:spcBef>
                  <a:spcPct val="0"/>
                </a:spcBef>
                <a:buFontTx/>
                <a:buNone/>
              </a:pPr>
              <a:r>
                <a:rPr lang="de-DE" altLang="de-DE" sz="1000" baseline="0"/>
                <a:t>Schleuder</a:t>
              </a:r>
            </a:p>
          </p:txBody>
        </p:sp>
        <p:sp>
          <p:nvSpPr>
            <p:cNvPr id="4112" name="Text Box 16">
              <a:extLst>
                <a:ext uri="{FF2B5EF4-FFF2-40B4-BE49-F238E27FC236}">
                  <a16:creationId xmlns:a16="http://schemas.microsoft.com/office/drawing/2014/main" id="{E41FBCF7-A461-4848-853A-5EF04D47FCFD}"/>
                </a:ext>
              </a:extLst>
            </p:cNvPr>
            <p:cNvSpPr txBox="1">
              <a:spLocks noChangeArrowheads="1"/>
            </p:cNvSpPr>
            <p:nvPr/>
          </p:nvSpPr>
          <p:spPr bwMode="auto">
            <a:xfrm>
              <a:off x="753" y="4628"/>
              <a:ext cx="85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Fliegende Goldfäden</a:t>
              </a:r>
            </a:p>
          </p:txBody>
        </p:sp>
        <p:sp>
          <p:nvSpPr>
            <p:cNvPr id="4113" name="Text Box 17">
              <a:extLst>
                <a:ext uri="{FF2B5EF4-FFF2-40B4-BE49-F238E27FC236}">
                  <a16:creationId xmlns:a16="http://schemas.microsoft.com/office/drawing/2014/main" id="{0425AB0E-E1FA-442D-B063-E4A28736E259}"/>
                </a:ext>
              </a:extLst>
            </p:cNvPr>
            <p:cNvSpPr txBox="1">
              <a:spLocks noChangeArrowheads="1"/>
            </p:cNvSpPr>
            <p:nvPr/>
          </p:nvSpPr>
          <p:spPr bwMode="auto">
            <a:xfrm>
              <a:off x="1978" y="4565"/>
              <a:ext cx="44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Tanztiger</a:t>
              </a:r>
            </a:p>
          </p:txBody>
        </p:sp>
        <p:sp>
          <p:nvSpPr>
            <p:cNvPr id="4114" name="Text Box 18">
              <a:extLst>
                <a:ext uri="{FF2B5EF4-FFF2-40B4-BE49-F238E27FC236}">
                  <a16:creationId xmlns:a16="http://schemas.microsoft.com/office/drawing/2014/main" id="{4B01A1E9-BF58-41F1-96ED-D58CE6D5B27A}"/>
                </a:ext>
              </a:extLst>
            </p:cNvPr>
            <p:cNvSpPr txBox="1">
              <a:spLocks noChangeArrowheads="1"/>
            </p:cNvSpPr>
            <p:nvPr/>
          </p:nvSpPr>
          <p:spPr bwMode="auto">
            <a:xfrm>
              <a:off x="2704" y="4520"/>
              <a:ext cx="72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Kreisende Mutter</a:t>
              </a:r>
            </a:p>
          </p:txBody>
        </p:sp>
        <p:sp>
          <p:nvSpPr>
            <p:cNvPr id="4115" name="Text Box 19">
              <a:extLst>
                <a:ext uri="{FF2B5EF4-FFF2-40B4-BE49-F238E27FC236}">
                  <a16:creationId xmlns:a16="http://schemas.microsoft.com/office/drawing/2014/main" id="{CE818285-56A7-4DCD-B268-C44F3D9D5A75}"/>
                </a:ext>
              </a:extLst>
            </p:cNvPr>
            <p:cNvSpPr txBox="1">
              <a:spLocks noChangeArrowheads="1"/>
            </p:cNvSpPr>
            <p:nvPr/>
          </p:nvSpPr>
          <p:spPr bwMode="auto">
            <a:xfrm>
              <a:off x="3239" y="2796"/>
              <a:ext cx="108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Spritzender Schwamm K13</a:t>
              </a:r>
            </a:p>
          </p:txBody>
        </p:sp>
        <p:sp>
          <p:nvSpPr>
            <p:cNvPr id="4116" name="Text Box 20">
              <a:extLst>
                <a:ext uri="{FF2B5EF4-FFF2-40B4-BE49-F238E27FC236}">
                  <a16:creationId xmlns:a16="http://schemas.microsoft.com/office/drawing/2014/main" id="{18664D99-A7C3-4168-B54C-ED198D98C783}"/>
                </a:ext>
              </a:extLst>
            </p:cNvPr>
            <p:cNvSpPr txBox="1">
              <a:spLocks noChangeArrowheads="1"/>
            </p:cNvSpPr>
            <p:nvPr/>
          </p:nvSpPr>
          <p:spPr bwMode="auto">
            <a:xfrm>
              <a:off x="2523" y="1798"/>
              <a:ext cx="75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Tanzende Murmel</a:t>
              </a:r>
            </a:p>
          </p:txBody>
        </p:sp>
        <p:sp>
          <p:nvSpPr>
            <p:cNvPr id="4117" name="Text Box 21">
              <a:extLst>
                <a:ext uri="{FF2B5EF4-FFF2-40B4-BE49-F238E27FC236}">
                  <a16:creationId xmlns:a16="http://schemas.microsoft.com/office/drawing/2014/main" id="{E53596B6-8DFD-41E9-B540-10FC94E18275}"/>
                </a:ext>
              </a:extLst>
            </p:cNvPr>
            <p:cNvSpPr txBox="1">
              <a:spLocks noChangeArrowheads="1"/>
            </p:cNvSpPr>
            <p:nvPr/>
          </p:nvSpPr>
          <p:spPr bwMode="auto">
            <a:xfrm>
              <a:off x="300" y="3358"/>
              <a:ext cx="70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Schaumstoffball-</a:t>
              </a:r>
            </a:p>
            <a:p>
              <a:pPr eaLnBrk="1" hangingPunct="1">
                <a:spcBef>
                  <a:spcPct val="0"/>
                </a:spcBef>
                <a:buFontTx/>
                <a:buNone/>
              </a:pPr>
              <a:r>
                <a:rPr lang="de-DE" altLang="de-DE" sz="1000" baseline="0"/>
                <a:t>Schleuder</a:t>
              </a:r>
            </a:p>
          </p:txBody>
        </p:sp>
        <p:sp>
          <p:nvSpPr>
            <p:cNvPr id="4118" name="Text Box 22">
              <a:extLst>
                <a:ext uri="{FF2B5EF4-FFF2-40B4-BE49-F238E27FC236}">
                  <a16:creationId xmlns:a16="http://schemas.microsoft.com/office/drawing/2014/main" id="{15DD18B8-86EB-433C-9D24-3F9CF6FE9087}"/>
                </a:ext>
              </a:extLst>
            </p:cNvPr>
            <p:cNvSpPr txBox="1">
              <a:spLocks noChangeArrowheads="1"/>
            </p:cNvSpPr>
            <p:nvPr/>
          </p:nvSpPr>
          <p:spPr bwMode="auto">
            <a:xfrm>
              <a:off x="390" y="3675"/>
              <a:ext cx="6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000" baseline="0"/>
                <a:t>Styroporkugel-</a:t>
              </a:r>
            </a:p>
            <a:p>
              <a:pPr eaLnBrk="1" hangingPunct="1">
                <a:spcBef>
                  <a:spcPct val="0"/>
                </a:spcBef>
                <a:buFontTx/>
                <a:buNone/>
              </a:pPr>
              <a:r>
                <a:rPr lang="de-DE" altLang="de-DE" sz="1000" baseline="0"/>
                <a:t>Schleuder</a:t>
              </a:r>
            </a:p>
          </p:txBody>
        </p:sp>
        <p:sp>
          <p:nvSpPr>
            <p:cNvPr id="4119" name="Line 23">
              <a:extLst>
                <a:ext uri="{FF2B5EF4-FFF2-40B4-BE49-F238E27FC236}">
                  <a16:creationId xmlns:a16="http://schemas.microsoft.com/office/drawing/2014/main" id="{A6BC2708-EBA5-4B6F-9CEF-516FB3E8F4F0}"/>
                </a:ext>
              </a:extLst>
            </p:cNvPr>
            <p:cNvSpPr>
              <a:spLocks noChangeShapeType="1"/>
            </p:cNvSpPr>
            <p:nvPr/>
          </p:nvSpPr>
          <p:spPr bwMode="auto">
            <a:xfrm>
              <a:off x="981" y="3742"/>
              <a:ext cx="49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4101" name="Text Box 26">
            <a:extLst>
              <a:ext uri="{FF2B5EF4-FFF2-40B4-BE49-F238E27FC236}">
                <a16:creationId xmlns:a16="http://schemas.microsoft.com/office/drawing/2014/main" id="{6E6E7F2A-D556-4302-9483-F74F1EA547E0}"/>
              </a:ext>
            </a:extLst>
          </p:cNvPr>
          <p:cNvSpPr txBox="1">
            <a:spLocks noChangeArrowheads="1"/>
          </p:cNvSpPr>
          <p:nvPr/>
        </p:nvSpPr>
        <p:spPr bwMode="auto">
          <a:xfrm>
            <a:off x="1268413" y="1763713"/>
            <a:ext cx="494188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1200" baseline="0"/>
              <a:t>Die mit einem K versehenen Versuche stammen aus dem</a:t>
            </a:r>
            <a:r>
              <a:rPr lang="de-DE" altLang="de-DE" sz="1800" baseline="0"/>
              <a:t> </a:t>
            </a:r>
          </a:p>
          <a:p>
            <a:pPr eaLnBrk="1" hangingPunct="1">
              <a:spcBef>
                <a:spcPct val="0"/>
              </a:spcBef>
              <a:buFontTx/>
              <a:buNone/>
            </a:pPr>
            <a:r>
              <a:rPr lang="de-DE" altLang="de-DE" sz="1200" baseline="0"/>
              <a:t>Unterrichtsmodul „Wir zaubern mit Kraft“ und sind dort detailliert erklärt</a:t>
            </a:r>
          </a:p>
        </p:txBody>
      </p:sp>
    </p:spTree>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de-DE" sz="1600" b="0" i="0" u="none" strike="noStrike" cap="none" normalizeH="0" baseline="3000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de-DE" sz="1600" b="0" i="0" u="none" strike="noStrike" cap="none" normalizeH="0" baseline="3000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1219</Words>
  <Application>Microsoft Office PowerPoint</Application>
  <PresentationFormat>Bildschirmpräsentation (4:3)</PresentationFormat>
  <Paragraphs>153</Paragraphs>
  <Slides>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Times New Roman</vt:lpstr>
      <vt:lpstr>Standarddesign</vt:lpstr>
      <vt:lpstr>Zusatzversuche Fliehkraft mit 15 Teamkarten passend zur Sprach- und Sachkiste „Der Gewichtheber (8)“</vt:lpstr>
      <vt:lpstr>PowerPoint-Präsentation</vt:lpstr>
      <vt:lpstr>PowerPoint-Präsentation</vt:lpstr>
      <vt:lpstr>PowerPoint-Präsentation</vt:lpstr>
      <vt:lpstr>Materialien der  Zusatzversuche zur Sprach- und Sachkiste Zentrifugalkraft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MH</dc:creator>
  <cp:lastModifiedBy>Petra Buttenhauser</cp:lastModifiedBy>
  <cp:revision>68</cp:revision>
  <cp:lastPrinted>2022-01-19T09:34:21Z</cp:lastPrinted>
  <dcterms:created xsi:type="dcterms:W3CDTF">2016-06-03T13:29:31Z</dcterms:created>
  <dcterms:modified xsi:type="dcterms:W3CDTF">2022-01-19T10:08:23Z</dcterms:modified>
</cp:coreProperties>
</file>