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6858000" cy="9144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1" autoAdjust="0"/>
    <p:restoredTop sz="94660"/>
  </p:normalViewPr>
  <p:slideViewPr>
    <p:cSldViewPr>
      <p:cViewPr varScale="1">
        <p:scale>
          <a:sx n="79" d="100"/>
          <a:sy n="79" d="100"/>
        </p:scale>
        <p:origin x="296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A89F74-6CFF-4BF3-BF81-85AFB04B46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AA469C-213B-4480-8DF4-53FAED5A6F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AFA191-8665-4797-94C6-AFA62E1B78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44C594-8615-4BD6-B8AD-2EAE6394E60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044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3844D-FFB3-4172-9356-5C16B4075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3F7866-709A-4F07-A56D-9026BA8EB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9EC2E3-8970-4D5D-B5B4-0E1160A21A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D6D3F4-6ED2-46FC-83FE-D7161478B94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0473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72A359-5FEE-45FF-9C85-DF40F56E5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9E9D40-D226-4358-8E34-6D7D32061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146DBC-FED5-41C3-BFDA-7EC4249125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64DBC2-CA74-40C6-ADEB-2B844890B62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642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E4DD63-AE93-4C09-9008-36B3B6C48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EF4735-D2A5-4827-AAE5-22B1806DC1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BABB36-DD36-4BEA-B2EE-ED9EB5DD5B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50F29-8D1E-4614-B693-4A6A38FC257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58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0FB43B-E3DE-4F99-B22A-53F3DFF54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8A59D7-1948-432F-A34B-C3548F37F4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D3946E-A2E8-4BB2-86AF-F9216EA17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AAED4-A8AD-448C-AEEC-E58828B5492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661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E6E2FF-464F-4C71-8817-CB0F25FF84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80F3BC-A5BC-406B-AF88-2CD30A390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DD0C33-BC27-40B4-8B6D-08E625915C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1E46B-8556-4691-AD0B-7CB0D3D7CAC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124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345263-D768-45CC-AF87-3DDD26509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61DAA73-7425-49EE-94C8-5FE029E2ED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EFA7F1C-5C7C-4C0C-A4B5-969078963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FAED7-2738-436A-902C-2E3C4FB8A54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07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0DFC65-AFF3-41CA-B2E6-E0F6146B71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32306E-8A92-458F-BF6A-310DBF00A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2A8520-08C6-4747-BF0E-42844F8811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996564-B811-4BE3-B4AD-D98EB7E884B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487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75A7456-AF77-444D-8BA6-21093863F5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A1A6791-BB88-4EE0-9CC7-E8A25266E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7C3C7A2-7116-46F8-ADD6-6A48478C57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B96A2-ABEC-4A16-937A-A8F1452E428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5842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C3D1DE-BCA9-4B0A-B300-C9E9F1147D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C05CED-4AE0-4AE7-B767-6D302CFF0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1083A-0F23-44AB-B037-2EE669662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8EA4B-8B7E-4DFC-B6B7-549F157D7BF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7976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3B4509-4E29-44A9-8732-2E6FE1C83F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4DA85-B8CD-4456-B609-9F87B3EA1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E0ACC1-A041-42E9-890A-6844866BBC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65588C-A3AE-4CE6-897A-482740CED4E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662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D0DF39-42CB-430D-BD2C-C00064957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E78AF0-C262-4E75-9EC7-623C88ACE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C90601C-134C-43F6-9CC8-84ED3E7D46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C69D33-418E-40DB-BEDE-4E23B64B50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E7B2B44-CFB3-4D98-8ED1-24A7EAAC0D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13B4FE2-B0BC-443E-9EC4-3E92235DCA4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uberhafte-physik.ne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6" descr="8-Gewichtheber 0715 (Mobile)">
            <a:extLst>
              <a:ext uri="{FF2B5EF4-FFF2-40B4-BE49-F238E27FC236}">
                <a16:creationId xmlns:a16="http://schemas.microsoft.com/office/drawing/2014/main" id="{090489D5-0C5B-42EA-ACE5-AE6411CFB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3492500"/>
            <a:ext cx="23463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>
            <a:extLst>
              <a:ext uri="{FF2B5EF4-FFF2-40B4-BE49-F238E27FC236}">
                <a16:creationId xmlns:a16="http://schemas.microsoft.com/office/drawing/2014/main" id="{3FBEA3FF-56D1-4B5B-925B-5881C8CC5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777" y="179387"/>
            <a:ext cx="52499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900" dirty="0">
                <a:solidFill>
                  <a:schemeClr val="bg2"/>
                </a:solidFill>
                <a:hlinkClick r:id="rId3"/>
              </a:rPr>
              <a:t>www.zauberhafte-physik.net</a:t>
            </a:r>
            <a:r>
              <a:rPr lang="de-DE" altLang="de-DE" sz="900" dirty="0">
                <a:solidFill>
                  <a:schemeClr val="bg2"/>
                </a:solidFill>
              </a:rPr>
              <a:t>  8-Arbeitsblatt Gewichtheber Niveau </a:t>
            </a:r>
            <a:r>
              <a:rPr lang="de-DE" altLang="de-DE" sz="1200" b="1" dirty="0">
                <a:solidFill>
                  <a:schemeClr val="bg2"/>
                </a:solidFill>
                <a:highlight>
                  <a:srgbClr val="FFFF00"/>
                </a:highlight>
              </a:rPr>
              <a:t>0-1</a:t>
            </a:r>
            <a:r>
              <a:rPr lang="de-DE" altLang="de-DE" sz="900" dirty="0">
                <a:solidFill>
                  <a:schemeClr val="bg2"/>
                </a:solidFill>
              </a:rPr>
              <a:t> – Stand: 18.03.2017</a:t>
            </a:r>
            <a:endParaRPr lang="de-DE" altLang="de-DE" dirty="0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DC5D1968-C2B8-4522-82D9-DD1E9F15B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1068388"/>
            <a:ext cx="4913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/>
              <a:t>Schreibe die richtigen Bezeichnungen auf die grauen Linien.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97AEC69F-2153-46AD-A792-877F91E24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598488"/>
            <a:ext cx="236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Der Gewichtheber (8)</a:t>
            </a:r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D8971622-19DB-4FBA-A95B-49C8CECAC7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3825" y="32035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55161404-1895-4B9B-9FE4-9AB69C0DC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6113" y="4427538"/>
            <a:ext cx="6508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3D4F7DB6-7430-433A-B04D-275F18AE11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2375" y="1908175"/>
            <a:ext cx="0" cy="210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FA75E557-13D9-4131-BD88-7C3244746A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9725" y="5508625"/>
            <a:ext cx="5032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1C62E7-6571-4A05-9C7F-A89F337301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2375" y="1908175"/>
            <a:ext cx="24479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49AAE3FE-0EFE-42E1-B97F-F5AA5FE35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913" y="4427538"/>
            <a:ext cx="184467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0" name="Line 12">
            <a:extLst>
              <a:ext uri="{FF2B5EF4-FFF2-40B4-BE49-F238E27FC236}">
                <a16:creationId xmlns:a16="http://schemas.microsoft.com/office/drawing/2014/main" id="{E253CA44-E46F-46B7-821F-BE4E065C4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3825" y="3203575"/>
            <a:ext cx="24479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1" name="Line 13">
            <a:extLst>
              <a:ext uri="{FF2B5EF4-FFF2-40B4-BE49-F238E27FC236}">
                <a16:creationId xmlns:a16="http://schemas.microsoft.com/office/drawing/2014/main" id="{61CE3D65-8551-4569-9198-622AAD1C5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8913" y="6300788"/>
            <a:ext cx="1700212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2" name="Line 14">
            <a:extLst>
              <a:ext uri="{FF2B5EF4-FFF2-40B4-BE49-F238E27FC236}">
                <a16:creationId xmlns:a16="http://schemas.microsoft.com/office/drawing/2014/main" id="{5280EEF5-A68B-405A-90A0-D644619A2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5" y="8243888"/>
            <a:ext cx="24479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C3769A5F-EFD3-4133-812C-68FB67E06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8474075"/>
            <a:ext cx="6524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de-DE" altLang="de-DE" sz="1200"/>
              <a:t>der Bleistift, der Bindfaden, der Lochstecher mit dem Korken, der Behälter mit den Steinen,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200"/>
              <a:t>das Feuerzeug, der Handbohrer, der Lesestreifen,</a:t>
            </a:r>
            <a:r>
              <a:rPr lang="de-DE" altLang="de-DE"/>
              <a:t> </a:t>
            </a:r>
            <a:r>
              <a:rPr lang="de-DE" altLang="de-DE" sz="1200"/>
              <a:t>das</a:t>
            </a:r>
            <a:r>
              <a:rPr lang="de-DE" altLang="de-DE"/>
              <a:t> </a:t>
            </a:r>
            <a:r>
              <a:rPr lang="de-DE" altLang="de-DE" sz="1200"/>
              <a:t>Maßband</a:t>
            </a:r>
            <a:r>
              <a:rPr lang="de-DE" altLang="de-DE"/>
              <a:t>, </a:t>
            </a:r>
            <a:r>
              <a:rPr lang="de-DE" altLang="de-DE" sz="1200"/>
              <a:t>der Plastikbecher, die Schere, der Deckel, das Teelicht, das Schlauchstück.</a:t>
            </a:r>
          </a:p>
        </p:txBody>
      </p:sp>
      <p:sp>
        <p:nvSpPr>
          <p:cNvPr id="2064" name="Line 16">
            <a:extLst>
              <a:ext uri="{FF2B5EF4-FFF2-40B4-BE49-F238E27FC236}">
                <a16:creationId xmlns:a16="http://schemas.microsoft.com/office/drawing/2014/main" id="{57742E55-C226-4E64-9AFA-58D6EBCA9D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5" y="62547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5" name="Line 17">
            <a:extLst>
              <a:ext uri="{FF2B5EF4-FFF2-40B4-BE49-F238E27FC236}">
                <a16:creationId xmlns:a16="http://schemas.microsoft.com/office/drawing/2014/main" id="{C52166E9-0D78-4FFD-8B2F-A9021BD3A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5" y="6443663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6" name="Line 18">
            <a:extLst>
              <a:ext uri="{FF2B5EF4-FFF2-40B4-BE49-F238E27FC236}">
                <a16:creationId xmlns:a16="http://schemas.microsoft.com/office/drawing/2014/main" id="{BEC0A7FA-AD43-44DD-9F9F-3C07DD482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1663" y="6084888"/>
            <a:ext cx="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7" name="Line 19">
            <a:extLst>
              <a:ext uri="{FF2B5EF4-FFF2-40B4-BE49-F238E27FC236}">
                <a16:creationId xmlns:a16="http://schemas.microsoft.com/office/drawing/2014/main" id="{0090DFE1-A659-42F2-A2FC-BCCAFBAFA3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16113" y="594042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8" name="Line 20">
            <a:extLst>
              <a:ext uri="{FF2B5EF4-FFF2-40B4-BE49-F238E27FC236}">
                <a16:creationId xmlns:a16="http://schemas.microsoft.com/office/drawing/2014/main" id="{9BE408DE-F9C6-43B3-9A38-7902048E43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2963" y="5508625"/>
            <a:ext cx="2205037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9" name="Line 21">
            <a:extLst>
              <a:ext uri="{FF2B5EF4-FFF2-40B4-BE49-F238E27FC236}">
                <a16:creationId xmlns:a16="http://schemas.microsoft.com/office/drawing/2014/main" id="{098B50AC-1521-44DC-92CB-96758DC3E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3100" y="2627313"/>
            <a:ext cx="30956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0" name="Line 22">
            <a:extLst>
              <a:ext uri="{FF2B5EF4-FFF2-40B4-BE49-F238E27FC236}">
                <a16:creationId xmlns:a16="http://schemas.microsoft.com/office/drawing/2014/main" id="{8B8AAFBA-0192-432F-916E-7F8DAFA38B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3100" y="262731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1" name="Line 23">
            <a:extLst>
              <a:ext uri="{FF2B5EF4-FFF2-40B4-BE49-F238E27FC236}">
                <a16:creationId xmlns:a16="http://schemas.microsoft.com/office/drawing/2014/main" id="{211382AA-0892-4485-AFA5-288067657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3463" y="5867400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2" name="Line 24">
            <a:extLst>
              <a:ext uri="{FF2B5EF4-FFF2-40B4-BE49-F238E27FC236}">
                <a16:creationId xmlns:a16="http://schemas.microsoft.com/office/drawing/2014/main" id="{5A0CC978-09FE-4DA5-A2A4-7FDF397652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3463" y="7164388"/>
            <a:ext cx="24479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3" name="Line 25">
            <a:extLst>
              <a:ext uri="{FF2B5EF4-FFF2-40B4-BE49-F238E27FC236}">
                <a16:creationId xmlns:a16="http://schemas.microsoft.com/office/drawing/2014/main" id="{056B1431-72D7-4FC3-8AE1-E0D662ACD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1525" y="6372225"/>
            <a:ext cx="227647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4" name="Line 26">
            <a:extLst>
              <a:ext uri="{FF2B5EF4-FFF2-40B4-BE49-F238E27FC236}">
                <a16:creationId xmlns:a16="http://schemas.microsoft.com/office/drawing/2014/main" id="{5B0CAEB3-0957-46F0-9153-BCB58572F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0800" y="5867400"/>
            <a:ext cx="7207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B981274-81E1-40AD-9872-E4518BCE6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1663" y="7667625"/>
            <a:ext cx="24479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C06326EF-8818-423E-8298-3C17F9BFE1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0075" y="5003800"/>
            <a:ext cx="24479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7" name="Line 35">
            <a:extLst>
              <a:ext uri="{FF2B5EF4-FFF2-40B4-BE49-F238E27FC236}">
                <a16:creationId xmlns:a16="http://schemas.microsoft.com/office/drawing/2014/main" id="{DD42F5C2-E763-4C9A-887F-089DC7728E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1663" y="5003800"/>
            <a:ext cx="13668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8" name="Line 34">
            <a:extLst>
              <a:ext uri="{FF2B5EF4-FFF2-40B4-BE49-F238E27FC236}">
                <a16:creationId xmlns:a16="http://schemas.microsoft.com/office/drawing/2014/main" id="{A5F0A0A4-20EB-41F0-BFE4-EFCB12B2F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5003800"/>
            <a:ext cx="200342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9" name="Line 38">
            <a:extLst>
              <a:ext uri="{FF2B5EF4-FFF2-40B4-BE49-F238E27FC236}">
                <a16:creationId xmlns:a16="http://schemas.microsoft.com/office/drawing/2014/main" id="{043841E8-20C5-461E-85A3-1E4D384C2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9138" y="5003800"/>
            <a:ext cx="9350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0" name="Line 40">
            <a:extLst>
              <a:ext uri="{FF2B5EF4-FFF2-40B4-BE49-F238E27FC236}">
                <a16:creationId xmlns:a16="http://schemas.microsoft.com/office/drawing/2014/main" id="{4E7AEF78-0155-4498-8967-209898CA90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5263" y="4356100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1" name="Line 41">
            <a:extLst>
              <a:ext uri="{FF2B5EF4-FFF2-40B4-BE49-F238E27FC236}">
                <a16:creationId xmlns:a16="http://schemas.microsoft.com/office/drawing/2014/main" id="{C98E384D-7033-484E-8F61-8FDBA196E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1525" y="4356100"/>
            <a:ext cx="2276475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>
            <a:extLst>
              <a:ext uri="{FF2B5EF4-FFF2-40B4-BE49-F238E27FC236}">
                <a16:creationId xmlns:a16="http://schemas.microsoft.com/office/drawing/2014/main" id="{1B44F5E9-D642-4330-84E4-51A0D5FF6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88" y="134938"/>
            <a:ext cx="6373812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>
                <a:ea typeface="MS Mincho" panose="02020609040205080304" pitchFamily="49" charset="-128"/>
                <a:cs typeface="Times New Roman" panose="02020603050405020304" pitchFamily="18" charset="0"/>
              </a:rPr>
              <a:t>Name:………………………………………………………. Datum: …………..…….</a:t>
            </a:r>
          </a:p>
          <a:p>
            <a:pPr>
              <a:lnSpc>
                <a:spcPct val="170000"/>
              </a:lnSpc>
            </a:pPr>
            <a:r>
              <a:rPr lang="de-DE" altLang="de-DE" sz="1400">
                <a:ea typeface="MS Mincho" panose="02020609040205080304" pitchFamily="49" charset="-128"/>
                <a:cs typeface="Times New Roman" panose="02020603050405020304" pitchFamily="18" charset="0"/>
              </a:rPr>
              <a:t>Wie alt bist du?  ....... Jahre    Wo bist du geboren?............................................</a:t>
            </a:r>
            <a:endParaRPr lang="de-DE" altLang="de-DE" sz="1400"/>
          </a:p>
          <a:p>
            <a:pPr>
              <a:lnSpc>
                <a:spcPct val="170000"/>
              </a:lnSpc>
            </a:pPr>
            <a:r>
              <a:rPr lang="de-DE" altLang="de-DE" sz="1400">
                <a:ea typeface="MS Mincho" panose="02020609040205080304" pitchFamily="49" charset="-128"/>
              </a:rPr>
              <a:t>Wie lange bist du schon in Deutschland? ………………………….………..……..</a:t>
            </a:r>
            <a:endParaRPr lang="de-DE" altLang="de-DE" sz="1400"/>
          </a:p>
          <a:p>
            <a:pPr>
              <a:lnSpc>
                <a:spcPct val="170000"/>
              </a:lnSpc>
              <a:spcBef>
                <a:spcPct val="30000"/>
              </a:spcBef>
            </a:pPr>
            <a:r>
              <a:rPr lang="de-DE" altLang="de-DE" sz="1400" b="1">
                <a:ea typeface="MS Mincho" panose="02020609040205080304" pitchFamily="49" charset="-128"/>
                <a:sym typeface="Wingdings" panose="05000000000000000000" pitchFamily="2" charset="2"/>
              </a:rPr>
              <a:t></a:t>
            </a:r>
            <a:r>
              <a:rPr lang="de-DE" altLang="de-DE" sz="1400" b="1">
                <a:ea typeface="MS Mincho" panose="02020609040205080304" pitchFamily="49" charset="-128"/>
              </a:rPr>
              <a:t> </a:t>
            </a:r>
            <a:r>
              <a:rPr lang="de-DE" altLang="de-DE" sz="1400">
                <a:ea typeface="MS Mincho" panose="02020609040205080304" pitchFamily="49" charset="-128"/>
                <a:sym typeface="Wingdings" panose="05000000000000000000" pitchFamily="2" charset="2"/>
              </a:rPr>
              <a:t>Wie heißt dein Versuch? ................................................................................</a:t>
            </a:r>
            <a:endParaRPr lang="de-DE" altLang="de-DE" sz="1400" b="1"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r>
              <a:rPr lang="de-DE" altLang="de-DE" sz="1400" b="1">
                <a:ea typeface="MS Mincho" panose="02020609040205080304" pitchFamily="49" charset="-128"/>
                <a:sym typeface="Wingdings" panose="05000000000000000000" pitchFamily="2" charset="2"/>
              </a:rPr>
              <a:t></a:t>
            </a:r>
            <a:r>
              <a:rPr lang="de-DE" altLang="de-DE" sz="1400" b="1">
                <a:ea typeface="MS Mincho" panose="02020609040205080304" pitchFamily="49" charset="-128"/>
              </a:rPr>
              <a:t> </a:t>
            </a:r>
            <a:r>
              <a:rPr lang="de-DE" altLang="de-DE" sz="1400">
                <a:ea typeface="MS Mincho" panose="02020609040205080304" pitchFamily="49" charset="-128"/>
                <a:sym typeface="Wingdings" panose="05000000000000000000" pitchFamily="2" charset="2"/>
              </a:rPr>
              <a:t>Male ein Bild von deinem Versuch</a:t>
            </a:r>
            <a:r>
              <a:rPr lang="de-DE" altLang="de-DE" sz="1400" b="1">
                <a:ea typeface="MS Mincho" panose="02020609040205080304" pitchFamily="49" charset="-128"/>
                <a:sym typeface="Wingdings" panose="05000000000000000000" pitchFamily="2" charset="2"/>
              </a:rPr>
              <a:t>.</a:t>
            </a:r>
            <a:endParaRPr lang="de-DE" altLang="de-DE" sz="1400" b="1">
              <a:sym typeface="Wingdings" panose="05000000000000000000" pitchFamily="2" charset="2"/>
            </a:endParaRPr>
          </a:p>
          <a:p>
            <a:endParaRPr lang="de-DE" altLang="de-DE" sz="1400" b="1">
              <a:ea typeface="MS Mincho" panose="02020609040205080304" pitchFamily="49" charset="-128"/>
              <a:sym typeface="Wingdings" panose="05000000000000000000" pitchFamily="2" charset="2"/>
            </a:endParaRPr>
          </a:p>
        </p:txBody>
      </p:sp>
      <p:sp>
        <p:nvSpPr>
          <p:cNvPr id="3075" name="Rectangle 11">
            <a:extLst>
              <a:ext uri="{FF2B5EF4-FFF2-40B4-BE49-F238E27FC236}">
                <a16:creationId xmlns:a16="http://schemas.microsoft.com/office/drawing/2014/main" id="{0F653172-F9EB-4456-8D57-4CA1827D9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2195513"/>
            <a:ext cx="6172200" cy="41195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13">
            <a:extLst>
              <a:ext uri="{FF2B5EF4-FFF2-40B4-BE49-F238E27FC236}">
                <a16:creationId xmlns:a16="http://schemas.microsoft.com/office/drawing/2014/main" id="{52AF0951-CAEE-4D65-BBD8-C03F7A037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6281738"/>
            <a:ext cx="6505575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  <a:p>
            <a:r>
              <a:rPr lang="de-DE" altLang="de-DE" sz="1600" b="1">
                <a:ea typeface="MS Mincho" panose="02020609040205080304" pitchFamily="49" charset="-128"/>
                <a:cs typeface="Times New Roman" panose="02020603050405020304" pitchFamily="18" charset="0"/>
                <a:sym typeface="Wingdings" panose="05000000000000000000" pitchFamily="2" charset="2"/>
              </a:rPr>
              <a:t></a:t>
            </a:r>
            <a:r>
              <a:rPr lang="de-DE" altLang="de-DE" sz="1600" b="1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de-DE" altLang="de-DE" sz="1400">
                <a:ea typeface="MS Mincho" panose="02020609040205080304" pitchFamily="49" charset="-128"/>
                <a:cs typeface="Times New Roman" panose="02020603050405020304" pitchFamily="18" charset="0"/>
                <a:sym typeface="Wingdings" panose="05000000000000000000" pitchFamily="2" charset="2"/>
              </a:rPr>
              <a:t>Welche Worte hast du noch im Kopf? .............................................................</a:t>
            </a:r>
            <a:endParaRPr lang="de-DE" altLang="de-DE" sz="600" b="1">
              <a:sym typeface="Wingdings" panose="05000000000000000000" pitchFamily="2" charset="2"/>
            </a:endParaRPr>
          </a:p>
          <a:p>
            <a:endParaRPr lang="de-DE" altLang="de-DE" sz="1400" b="1">
              <a:ea typeface="MS Mincho" panose="02020609040205080304" pitchFamily="49" charset="-128"/>
              <a:sym typeface="Wingdings" panose="05000000000000000000" pitchFamily="2" charset="2"/>
            </a:endParaRPr>
          </a:p>
          <a:p>
            <a:endParaRPr lang="de-DE" altLang="de-DE" sz="1400" b="1">
              <a:ea typeface="MS Mincho" panose="02020609040205080304" pitchFamily="49" charset="-128"/>
              <a:sym typeface="Wingdings" panose="05000000000000000000" pitchFamily="2" charset="2"/>
            </a:endParaRPr>
          </a:p>
          <a:p>
            <a:r>
              <a:rPr lang="de-DE" altLang="de-DE" sz="1400" b="1">
                <a:ea typeface="MS Mincho" panose="02020609040205080304" pitchFamily="49" charset="-128"/>
                <a:sym typeface="Wingdings" panose="05000000000000000000" pitchFamily="2" charset="2"/>
              </a:rPr>
              <a:t>………………………………………´…………………………………………………..</a:t>
            </a:r>
          </a:p>
          <a:p>
            <a:endParaRPr lang="de-DE" altLang="de-DE" sz="1400" b="1">
              <a:ea typeface="MS Mincho" panose="02020609040205080304" pitchFamily="49" charset="-128"/>
              <a:sym typeface="Wingdings" panose="05000000000000000000" pitchFamily="2" charset="2"/>
            </a:endParaRPr>
          </a:p>
          <a:p>
            <a:endParaRPr lang="de-DE" altLang="de-DE" sz="600" b="1">
              <a:sym typeface="Wingdings" panose="05000000000000000000" pitchFamily="2" charset="2"/>
            </a:endParaRPr>
          </a:p>
          <a:p>
            <a:r>
              <a:rPr lang="de-DE" altLang="de-DE" sz="1600" b="1">
                <a:ea typeface="MS Mincho" panose="02020609040205080304" pitchFamily="49" charset="-128"/>
                <a:sym typeface="Wingdings" panose="05000000000000000000" pitchFamily="2" charset="2"/>
              </a:rPr>
              <a:t></a:t>
            </a:r>
            <a:r>
              <a:rPr lang="de-DE" altLang="de-DE" sz="1600" b="1">
                <a:ea typeface="MS Mincho" panose="02020609040205080304" pitchFamily="49" charset="-128"/>
              </a:rPr>
              <a:t> </a:t>
            </a:r>
            <a:r>
              <a:rPr lang="de-DE" altLang="de-DE" sz="1400">
                <a:ea typeface="MS Mincho" panose="02020609040205080304" pitchFamily="49" charset="-128"/>
                <a:sym typeface="Wingdings" panose="05000000000000000000" pitchFamily="2" charset="2"/>
              </a:rPr>
              <a:t>Schreibe einen Satz zu dem Versuch:</a:t>
            </a:r>
            <a:endParaRPr lang="de-DE" altLang="de-DE" sz="600" b="1">
              <a:sym typeface="Wingdings" panose="05000000000000000000" pitchFamily="2" charset="2"/>
            </a:endParaRPr>
          </a:p>
          <a:p>
            <a:endParaRPr lang="de-DE" altLang="de-DE" sz="1400" b="1">
              <a:ea typeface="MS Mincho" panose="02020609040205080304" pitchFamily="49" charset="-128"/>
              <a:sym typeface="Wingdings" panose="05000000000000000000" pitchFamily="2" charset="2"/>
            </a:endParaRPr>
          </a:p>
          <a:p>
            <a:r>
              <a:rPr lang="de-DE" altLang="de-DE" sz="1400" b="1">
                <a:ea typeface="MS Mincho" panose="02020609040205080304" pitchFamily="49" charset="-128"/>
                <a:sym typeface="Wingdings" panose="05000000000000000000" pitchFamily="2" charset="2"/>
              </a:rPr>
              <a:t>…………………………………………………………….……………………………..</a:t>
            </a:r>
            <a:endParaRPr lang="de-DE" altLang="de-DE" sz="600" b="1">
              <a:sym typeface="Wingdings" panose="05000000000000000000" pitchFamily="2" charset="2"/>
            </a:endParaRPr>
          </a:p>
          <a:p>
            <a:endParaRPr lang="de-DE" altLang="de-DE" sz="1400" b="1">
              <a:ea typeface="MS Mincho" panose="02020609040205080304" pitchFamily="49" charset="-128"/>
              <a:sym typeface="Wingdings" panose="05000000000000000000" pitchFamily="2" charset="2"/>
            </a:endParaRPr>
          </a:p>
          <a:p>
            <a:endParaRPr lang="de-DE" altLang="de-DE" sz="1400" b="1">
              <a:ea typeface="MS Mincho" panose="02020609040205080304" pitchFamily="49" charset="-128"/>
              <a:sym typeface="Wingdings" panose="05000000000000000000" pitchFamily="2" charset="2"/>
            </a:endParaRPr>
          </a:p>
          <a:p>
            <a:r>
              <a:rPr lang="de-DE" altLang="de-DE" sz="1400" b="1">
                <a:ea typeface="MS Mincho" panose="02020609040205080304" pitchFamily="49" charset="-128"/>
                <a:sym typeface="Wingdings" panose="05000000000000000000" pitchFamily="2" charset="2"/>
              </a:rPr>
              <a:t>…………………………………………………….……………………………………..</a:t>
            </a:r>
            <a:endParaRPr lang="de-DE" altLang="de-DE" sz="1600" b="1">
              <a:ea typeface="MS Mincho" panose="02020609040205080304" pitchFamily="49" charset="-128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Bildschirmpräsentation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MS Mincho</vt:lpstr>
      <vt:lpstr>Times New Roman</vt:lpstr>
      <vt:lpstr>Wingdings</vt:lpstr>
      <vt:lpstr>Standarddesign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MH</dc:creator>
  <cp:lastModifiedBy>Petra Buttenhauser</cp:lastModifiedBy>
  <cp:revision>32</cp:revision>
  <cp:lastPrinted>2021-09-24T09:46:04Z</cp:lastPrinted>
  <dcterms:created xsi:type="dcterms:W3CDTF">2015-09-05T23:00:53Z</dcterms:created>
  <dcterms:modified xsi:type="dcterms:W3CDTF">2021-09-24T09:46:16Z</dcterms:modified>
</cp:coreProperties>
</file>