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199313" cy="9907588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0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60" y="527040"/>
            <a:ext cx="6208560" cy="19144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de-DE" sz="3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60" y="2637000"/>
            <a:ext cx="6208560" cy="2997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60" y="5919840"/>
            <a:ext cx="6208560" cy="2997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60" y="527040"/>
            <a:ext cx="6208560" cy="19144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de-DE" sz="3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60" y="2637000"/>
            <a:ext cx="3029760" cy="2997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677040" y="2637000"/>
            <a:ext cx="3029760" cy="2997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677040" y="5919840"/>
            <a:ext cx="3029760" cy="2997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60" y="5919840"/>
            <a:ext cx="3029760" cy="2997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60" y="527040"/>
            <a:ext cx="6208560" cy="19144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de-DE" sz="3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60" y="2637000"/>
            <a:ext cx="1999080" cy="2997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594880" y="2637000"/>
            <a:ext cx="1999080" cy="2997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94040" y="2637000"/>
            <a:ext cx="1999080" cy="2997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94040" y="5919840"/>
            <a:ext cx="1999080" cy="2997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594880" y="5919840"/>
            <a:ext cx="1999080" cy="2997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5360" y="5919840"/>
            <a:ext cx="1999080" cy="2997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60" y="527040"/>
            <a:ext cx="6208560" cy="19144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de-DE" sz="3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60" y="2637000"/>
            <a:ext cx="6208560" cy="62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85"/>
              </a:spcBef>
            </a:pPr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60" y="527040"/>
            <a:ext cx="6208560" cy="19144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de-DE" sz="3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60" y="2637000"/>
            <a:ext cx="6208560" cy="628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60" y="527040"/>
            <a:ext cx="6208560" cy="19144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de-DE" sz="3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60" y="2637000"/>
            <a:ext cx="3029760" cy="628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677040" y="2637000"/>
            <a:ext cx="3029760" cy="628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60" y="527040"/>
            <a:ext cx="6208560" cy="19144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de-DE" sz="3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60" y="527040"/>
            <a:ext cx="6208560" cy="8875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85"/>
              </a:spcBef>
            </a:pPr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60" y="527040"/>
            <a:ext cx="6208560" cy="19144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de-DE" sz="3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60" y="2637000"/>
            <a:ext cx="3029760" cy="2997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60" y="5919840"/>
            <a:ext cx="3029760" cy="2997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677040" y="2637000"/>
            <a:ext cx="3029760" cy="628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60" y="527040"/>
            <a:ext cx="6208560" cy="19144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de-DE" sz="3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60" y="2637000"/>
            <a:ext cx="3029760" cy="628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677040" y="2637000"/>
            <a:ext cx="3029760" cy="2997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677040" y="5919840"/>
            <a:ext cx="3029760" cy="2997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60" y="527040"/>
            <a:ext cx="6208560" cy="19144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de-DE" sz="3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60" y="2637000"/>
            <a:ext cx="3029760" cy="2997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677040" y="2637000"/>
            <a:ext cx="3029760" cy="2997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60" y="5919840"/>
            <a:ext cx="6208560" cy="2997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de-D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60" y="527040"/>
            <a:ext cx="6208560" cy="19144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de-DE" sz="3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Format des Titeltextes durch Klicken bearbeiten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60" y="2637000"/>
            <a:ext cx="6208560" cy="628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179280" indent="-179280">
              <a:spcBef>
                <a:spcPts val="785"/>
              </a:spcBef>
              <a:buClr>
                <a:srgbClr val="000000"/>
              </a:buClr>
              <a:buFont typeface="Arial"/>
              <a:buChar char="•"/>
            </a:pPr>
            <a:r>
              <a:rPr lang="de-D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Format des Gliederungstextes durch Klicken bearbeiten</a:t>
            </a:r>
          </a:p>
          <a:p>
            <a:pPr marL="539640" lvl="1" indent="-179280">
              <a:spcBef>
                <a:spcPts val="785"/>
              </a:spcBef>
              <a:buClr>
                <a:srgbClr val="000000"/>
              </a:buClr>
              <a:buFont typeface="Arial"/>
              <a:buChar char="•"/>
            </a:pPr>
            <a:r>
              <a:rPr lang="de-D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Zweite Gliederungsebene</a:t>
            </a:r>
          </a:p>
          <a:p>
            <a:pPr marL="898200" lvl="2" indent="-179280">
              <a:spcBef>
                <a:spcPts val="785"/>
              </a:spcBef>
              <a:buClr>
                <a:srgbClr val="000000"/>
              </a:buClr>
              <a:buFont typeface="Arial"/>
              <a:buChar char="•"/>
            </a:pPr>
            <a:r>
              <a:rPr lang="de-D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Dritte Gliederungsebene</a:t>
            </a:r>
          </a:p>
          <a:p>
            <a:pPr marL="1258560" lvl="3" indent="-179280">
              <a:spcBef>
                <a:spcPts val="785"/>
              </a:spcBef>
              <a:buClr>
                <a:srgbClr val="000000"/>
              </a:buClr>
              <a:buFont typeface="Arial"/>
              <a:buChar char="•"/>
            </a:pPr>
            <a:r>
              <a:rPr lang="de-D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Vierte Gliederungsebene</a:t>
            </a:r>
          </a:p>
          <a:p>
            <a:pPr marL="1618920" lvl="4" indent="-179280">
              <a:spcBef>
                <a:spcPts val="785"/>
              </a:spcBef>
              <a:buClr>
                <a:srgbClr val="000000"/>
              </a:buClr>
              <a:buFont typeface="Arial"/>
              <a:buChar char="•"/>
            </a:pPr>
            <a:r>
              <a:rPr lang="de-D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Fünfte Gliederungsebene</a:t>
            </a:r>
          </a:p>
          <a:p>
            <a:pPr marL="1618920" lvl="5" indent="-179280">
              <a:spcBef>
                <a:spcPts val="785"/>
              </a:spcBef>
              <a:buClr>
                <a:srgbClr val="000000"/>
              </a:buClr>
              <a:buFont typeface="Arial"/>
              <a:buChar char="•"/>
            </a:pPr>
            <a:r>
              <a:rPr lang="de-D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Sechste Gliederungsebene</a:t>
            </a:r>
          </a:p>
          <a:p>
            <a:pPr marL="1618920" lvl="6" indent="-179280">
              <a:spcBef>
                <a:spcPts val="785"/>
              </a:spcBef>
              <a:buClr>
                <a:srgbClr val="000000"/>
              </a:buClr>
              <a:buFont typeface="Arial"/>
              <a:buChar char="•"/>
            </a:pPr>
            <a:r>
              <a:rPr lang="de-D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Siebte Gliederungsebene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5360" y="9182160"/>
            <a:ext cx="1619280" cy="527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84280" y="9182160"/>
            <a:ext cx="2430720" cy="527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5084640" y="9182160"/>
            <a:ext cx="1619280" cy="527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6533C63F-DEA3-48DB-B354-BC4BE04AD0AC}" type="slidenum">
              <a:rPr lang="de-DE" sz="9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‹Nr.›</a:t>
            </a:fld>
            <a:endParaRPr lang="de-DE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"/>
          <p:cNvSpPr/>
          <p:nvPr/>
        </p:nvSpPr>
        <p:spPr>
          <a:xfrm>
            <a:off x="2866320" y="7235280"/>
            <a:ext cx="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1897560" y="602640"/>
            <a:ext cx="3169440" cy="657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Die Kurvenfahrt (9)</a:t>
            </a:r>
            <a:endParaRPr lang="de-DE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de-DE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Inhalt für </a:t>
            </a:r>
            <a:r>
              <a:rPr lang="de-DE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einen Durchgang mit </a:t>
            </a:r>
            <a:r>
              <a:rPr lang="de-DE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30 </a:t>
            </a:r>
            <a:r>
              <a:rPr lang="de-DE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Kindern</a:t>
            </a:r>
            <a:endParaRPr lang="de-DE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de-DE" sz="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(15 </a:t>
            </a:r>
            <a:r>
              <a:rPr lang="de-DE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Gruppen mit jeweils 2 Kindern)</a:t>
            </a:r>
            <a:endParaRPr lang="de-DE" sz="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5761800" y="437400"/>
            <a:ext cx="1203480" cy="231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de-DE" sz="900" b="0" strike="noStrike" spc="-1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Stand: 08.12.2019</a:t>
            </a:r>
            <a:endParaRPr lang="de-DE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4" name="Picture 41" descr="Logo-Freigestellt-klein"/>
          <p:cNvPicPr/>
          <p:nvPr/>
        </p:nvPicPr>
        <p:blipFill>
          <a:blip r:embed="rId2"/>
          <a:stretch/>
        </p:blipFill>
        <p:spPr>
          <a:xfrm>
            <a:off x="5749200" y="875520"/>
            <a:ext cx="863640" cy="662040"/>
          </a:xfrm>
          <a:prstGeom prst="rect">
            <a:avLst/>
          </a:prstGeom>
          <a:ln>
            <a:noFill/>
          </a:ln>
        </p:spPr>
      </p:pic>
      <p:sp>
        <p:nvSpPr>
          <p:cNvPr id="45" name="CustomShape 4"/>
          <p:cNvSpPr/>
          <p:nvPr/>
        </p:nvSpPr>
        <p:spPr>
          <a:xfrm>
            <a:off x="5171400" y="6204960"/>
            <a:ext cx="183960" cy="260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5"/>
          <p:cNvSpPr/>
          <p:nvPr/>
        </p:nvSpPr>
        <p:spPr>
          <a:xfrm>
            <a:off x="561240" y="5931720"/>
            <a:ext cx="6264360" cy="24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Aft>
                <a:spcPts val="374"/>
              </a:spcAft>
            </a:pPr>
            <a:r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.</a:t>
            </a:r>
            <a:endParaRPr lang="de-DE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4954680" y="4679280"/>
            <a:ext cx="174744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Rückseite der Pappe mit 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vier Korkenfüßen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8" name="Picture 69" descr="9-Inhalt 1 Sachkiste"/>
          <p:cNvPicPr/>
          <p:nvPr/>
        </p:nvPicPr>
        <p:blipFill>
          <a:blip r:embed="rId3"/>
          <a:stretch/>
        </p:blipFill>
        <p:spPr>
          <a:xfrm>
            <a:off x="1486800" y="2378880"/>
            <a:ext cx="3037680" cy="3349440"/>
          </a:xfrm>
          <a:prstGeom prst="rect">
            <a:avLst/>
          </a:prstGeom>
          <a:ln>
            <a:noFill/>
          </a:ln>
        </p:spPr>
      </p:pic>
      <p:sp>
        <p:nvSpPr>
          <p:cNvPr id="49" name="CustomShape 7"/>
          <p:cNvSpPr/>
          <p:nvPr/>
        </p:nvSpPr>
        <p:spPr>
          <a:xfrm>
            <a:off x="4551840" y="5217120"/>
            <a:ext cx="2349360" cy="39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de-DE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15 </a:t>
            </a:r>
            <a:r>
              <a:rPr lang="de-DE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„Autos“ aus magnetisierbarem Metall</a:t>
            </a:r>
            <a:endParaRPr lang="de-DE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(Eisen)</a:t>
            </a:r>
            <a:endParaRPr lang="de-DE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CustomShape 8"/>
          <p:cNvSpPr/>
          <p:nvPr/>
        </p:nvSpPr>
        <p:spPr>
          <a:xfrm>
            <a:off x="3907800" y="4110376"/>
            <a:ext cx="712440" cy="24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de-DE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30 Dinge/</a:t>
            </a:r>
            <a:br>
              <a:rPr lang="de-DE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</a:br>
            <a:r>
              <a:rPr lang="de-DE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de-DE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Steine</a:t>
            </a:r>
            <a:endParaRPr lang="de-DE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Line 9"/>
          <p:cNvSpPr/>
          <p:nvPr/>
        </p:nvSpPr>
        <p:spPr>
          <a:xfrm flipH="1">
            <a:off x="3960720" y="4426560"/>
            <a:ext cx="357120" cy="103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Line 10"/>
          <p:cNvSpPr/>
          <p:nvPr/>
        </p:nvSpPr>
        <p:spPr>
          <a:xfrm>
            <a:off x="3152520" y="4893480"/>
            <a:ext cx="1513080" cy="366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Line 11"/>
          <p:cNvSpPr/>
          <p:nvPr/>
        </p:nvSpPr>
        <p:spPr>
          <a:xfrm flipH="1">
            <a:off x="3937680" y="5358240"/>
            <a:ext cx="22680" cy="4003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12"/>
          <p:cNvSpPr/>
          <p:nvPr/>
        </p:nvSpPr>
        <p:spPr>
          <a:xfrm>
            <a:off x="3693960" y="5728680"/>
            <a:ext cx="2377080" cy="39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de-DE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15</a:t>
            </a:r>
            <a:r>
              <a:rPr lang="de-DE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de-DE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Holzleisten mit Neodym-Magnet</a:t>
            </a:r>
            <a:endParaRPr lang="de-DE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(Holzleiste: 30cm lang, 4 bis 5 mm dick)</a:t>
            </a:r>
            <a:endParaRPr lang="de-DE" sz="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CustomShape 13"/>
          <p:cNvSpPr/>
          <p:nvPr/>
        </p:nvSpPr>
        <p:spPr>
          <a:xfrm>
            <a:off x="275400" y="1893240"/>
            <a:ext cx="2738520" cy="550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de-DE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15</a:t>
            </a:r>
            <a:r>
              <a:rPr lang="de-DE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de-DE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 Sperrholz </a:t>
            </a:r>
            <a:r>
              <a:rPr lang="de-DE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mit Plastikhülle</a:t>
            </a:r>
            <a:endParaRPr lang="de-DE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und 3 unterschiedlichen Vorlagen für die Rennstrecke</a:t>
            </a:r>
            <a:endParaRPr lang="de-DE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CustomShape 14"/>
          <p:cNvSpPr/>
          <p:nvPr/>
        </p:nvSpPr>
        <p:spPr>
          <a:xfrm>
            <a:off x="3472560" y="1883880"/>
            <a:ext cx="903240" cy="383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de-DE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15 </a:t>
            </a:r>
            <a:r>
              <a:rPr lang="de-DE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Sanduhren</a:t>
            </a:r>
            <a:endParaRPr lang="de-DE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30 Sekunden</a:t>
            </a:r>
            <a:endParaRPr lang="de-DE" sz="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Line 15"/>
          <p:cNvSpPr/>
          <p:nvPr/>
        </p:nvSpPr>
        <p:spPr>
          <a:xfrm flipV="1">
            <a:off x="3944880" y="2289600"/>
            <a:ext cx="0" cy="1655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Line 16"/>
          <p:cNvSpPr/>
          <p:nvPr/>
        </p:nvSpPr>
        <p:spPr>
          <a:xfrm>
            <a:off x="1106640" y="2289960"/>
            <a:ext cx="677160" cy="718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17"/>
          <p:cNvSpPr/>
          <p:nvPr/>
        </p:nvSpPr>
        <p:spPr>
          <a:xfrm>
            <a:off x="1229760" y="5784120"/>
            <a:ext cx="1845000" cy="231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Neodym-Magnet 20 x 20 x 1 mm</a:t>
            </a:r>
            <a:endParaRPr lang="de-DE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Line 18"/>
          <p:cNvSpPr/>
          <p:nvPr/>
        </p:nvSpPr>
        <p:spPr>
          <a:xfrm flipV="1">
            <a:off x="2071080" y="5398200"/>
            <a:ext cx="287280" cy="360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Line 19"/>
          <p:cNvSpPr/>
          <p:nvPr/>
        </p:nvSpPr>
        <p:spPr>
          <a:xfrm>
            <a:off x="3729240" y="4461840"/>
            <a:ext cx="936720" cy="798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0"/>
          <p:cNvSpPr/>
          <p:nvPr/>
        </p:nvSpPr>
        <p:spPr>
          <a:xfrm>
            <a:off x="5317200" y="1883880"/>
            <a:ext cx="184320" cy="260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Picture 64" descr="DSC06482"/>
          <p:cNvPicPr/>
          <p:nvPr/>
        </p:nvPicPr>
        <p:blipFill>
          <a:blip r:embed="rId4"/>
          <a:stretch/>
        </p:blipFill>
        <p:spPr>
          <a:xfrm>
            <a:off x="4876200" y="2378880"/>
            <a:ext cx="1821960" cy="2368440"/>
          </a:xfrm>
          <a:prstGeom prst="rect">
            <a:avLst/>
          </a:prstGeom>
          <a:ln>
            <a:noFill/>
          </a:ln>
        </p:spPr>
      </p:pic>
      <p:sp>
        <p:nvSpPr>
          <p:cNvPr id="64" name="Line 21"/>
          <p:cNvSpPr/>
          <p:nvPr/>
        </p:nvSpPr>
        <p:spPr>
          <a:xfrm flipH="1">
            <a:off x="5221080" y="3048480"/>
            <a:ext cx="6840" cy="244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Line 22"/>
          <p:cNvSpPr/>
          <p:nvPr/>
        </p:nvSpPr>
        <p:spPr>
          <a:xfrm flipH="1">
            <a:off x="6310440" y="2972520"/>
            <a:ext cx="6840" cy="2646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23"/>
          <p:cNvSpPr/>
          <p:nvPr/>
        </p:nvSpPr>
        <p:spPr>
          <a:xfrm>
            <a:off x="4962240" y="3298680"/>
            <a:ext cx="48852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de-DE" sz="800" b="0" strike="noStrike" spc="-1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2,5 cm</a:t>
            </a:r>
            <a:endParaRPr lang="de-DE" sz="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CustomShape 24"/>
          <p:cNvSpPr/>
          <p:nvPr/>
        </p:nvSpPr>
        <p:spPr>
          <a:xfrm>
            <a:off x="6051240" y="3298680"/>
            <a:ext cx="54504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de-DE" sz="800" b="0" strike="noStrike" spc="-1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20,0 cm</a:t>
            </a:r>
            <a:endParaRPr lang="de-DE" sz="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Line 25"/>
          <p:cNvSpPr/>
          <p:nvPr/>
        </p:nvSpPr>
        <p:spPr>
          <a:xfrm>
            <a:off x="5055120" y="3217680"/>
            <a:ext cx="1423080" cy="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26"/>
          <p:cNvSpPr/>
          <p:nvPr/>
        </p:nvSpPr>
        <p:spPr>
          <a:xfrm>
            <a:off x="5055120" y="3169080"/>
            <a:ext cx="81000" cy="90000"/>
          </a:xfrm>
          <a:prstGeom prst="ellipse">
            <a:avLst/>
          </a:prstGeom>
          <a:solidFill>
            <a:srgbClr val="3333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0" name="Grafik 2" descr="Ein Bild, das drinnen, Tisch, hängend, verschiedene enthält.&#10;&#10;Automatisch generierte Beschreibung"/>
          <p:cNvPicPr/>
          <p:nvPr/>
        </p:nvPicPr>
        <p:blipFill>
          <a:blip r:embed="rId5"/>
          <a:stretch/>
        </p:blipFill>
        <p:spPr>
          <a:xfrm>
            <a:off x="1488240" y="6874920"/>
            <a:ext cx="3016440" cy="2262240"/>
          </a:xfrm>
          <a:prstGeom prst="rect">
            <a:avLst/>
          </a:prstGeom>
          <a:ln>
            <a:noFill/>
          </a:ln>
        </p:spPr>
      </p:pic>
      <p:sp>
        <p:nvSpPr>
          <p:cNvPr id="71" name="CustomShape 27"/>
          <p:cNvSpPr/>
          <p:nvPr/>
        </p:nvSpPr>
        <p:spPr>
          <a:xfrm>
            <a:off x="4579200" y="7508160"/>
            <a:ext cx="2238480" cy="109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Box mit etwa 10 bis 20 unterschiedlichen Materialien, falls die Kinder nicht genügend magnetisierbare und nicht magnetisierbare Materialien finden.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Table 1"/>
          <p:cNvGraphicFramePr/>
          <p:nvPr/>
        </p:nvGraphicFramePr>
        <p:xfrm>
          <a:off x="790560" y="1411200"/>
          <a:ext cx="5981760" cy="7072013"/>
        </p:xfrm>
        <a:graphic>
          <a:graphicData uri="http://schemas.openxmlformats.org/drawingml/2006/table">
            <a:tbl>
              <a:tblPr/>
              <a:tblGrid>
                <a:gridCol w="36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4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lang="de-DE" sz="11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</a:endParaRP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98"/>
                        </a:spcBef>
                        <a:spcAft>
                          <a:spcPts val="598"/>
                        </a:spcAft>
                      </a:pPr>
                      <a:r>
                        <a:rPr lang="de-DE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Materialien pro Set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</a:endParaRP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98"/>
                        </a:spcBef>
                        <a:spcAft>
                          <a:spcPts val="598"/>
                        </a:spcAft>
                      </a:pPr>
                      <a:r>
                        <a:rPr lang="de-DE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Sets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</a:endParaRP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98"/>
                        </a:spcBef>
                        <a:spcAft>
                          <a:spcPts val="598"/>
                        </a:spcAft>
                      </a:pPr>
                      <a:r>
                        <a:rPr lang="de-DE" sz="11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Notwendige Arbeiten / </a:t>
                      </a:r>
                      <a:r>
                        <a:rPr lang="de-DE" sz="1100" b="1" strike="noStrike" spc="-1">
                          <a:solidFill>
                            <a:srgbClr val="ED7D3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Quellen</a:t>
                      </a:r>
                      <a:endParaRPr lang="de-DE" sz="11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</a:endParaRP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Schablone zum Anzeichnen der Korkenpositionen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die 4 Löcher auf dieser Seite ausschneiden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Stabile Pappen,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Maße etwa 23 cm x 32 cm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die 4 Stellen zum Ankleben der Korken mit dieser Schablone auf der </a:t>
                      </a:r>
                      <a:r>
                        <a:rPr lang="de-DE" sz="11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Rückseite</a:t>
                      </a: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der Pappe anzeichnen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Klarsichthüllen DINA4,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an zwei Seiten offen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Rolle mit breitem Klebefilm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Klarsichthülle auf die </a:t>
                      </a:r>
                      <a:r>
                        <a:rPr lang="de-DE" sz="11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Vorderseite</a:t>
                      </a: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der Pappen kleben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Alleskleber oder Sekundenkleber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4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Feste Korken, möglichst aus Kunststoff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Jeden Korken in vier, 1 cm dicke Scheiben schneiden (eventuell mit Brotschneidemaschine);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Korkenscheiben auf die </a:t>
                      </a:r>
                      <a:r>
                        <a:rPr lang="de-DE" sz="11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Rückseite</a:t>
                      </a: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der Pappen kleben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Holzleisten 1,5 cm x 30 cm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ED7D3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Baumarkt</a:t>
                      </a: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oder Holzlineale nehmen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endParaRPr lang="de-DE" sz="11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</a:endParaRP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9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Flache Neodym-Magnete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trike="noStrike" spc="-1">
                          <a:solidFill>
                            <a:srgbClr val="ED7D3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Internet: supermagnete, Quadermagnete</a:t>
                      </a:r>
                      <a:endParaRPr lang="de-DE" sz="11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</a:endParaRPr>
                    </a:p>
                    <a:p>
                      <a:r>
                        <a:rPr lang="de-DE" sz="1100" b="0" strike="noStrike" spc="-1">
                          <a:solidFill>
                            <a:srgbClr val="ED7D3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selbstklebend 20 x 20 x 1 mm, N35, vernickelt - Artikel-ID: Q-20-20-01-STIC</a:t>
                      </a:r>
                      <a:endParaRPr lang="de-DE" sz="11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</a:endParaRPr>
                    </a:p>
                    <a:p>
                      <a:r>
                        <a:rPr lang="de-DE" sz="1100" b="0" strike="noStrike" spc="-1">
                          <a:solidFill>
                            <a:srgbClr val="ED7D3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Menge 20 Stück, Preis 11,60 €</a:t>
                      </a:r>
                      <a:endParaRPr lang="de-DE" sz="11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</a:endParaRP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Rolle durchsichtiger Tesafilm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Quadermagnete mit Tesafilm auf die Holzleisten kleben – Magnet mindestens zwei mal umwickeln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Sanduhren, 30 Sekunden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</a:t>
                      </a: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DE" sz="1100" b="0" strike="noStrike" spc="-1">
                          <a:solidFill>
                            <a:srgbClr val="ED7D3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Internet: connexxion24.com: Sanduhr mit Kunststoffröhre 30 Sekunden, Menge 12 Stück, Preis 18,00 €</a:t>
                      </a:r>
                      <a:endParaRPr lang="de-DE" sz="11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</a:endParaRPr>
                    </a:p>
                  </a:txBody>
                  <a:tcPr marL="66240" marR="66240"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600">
                <a:tc>
                  <a:txBody>
                    <a:bodyPr/>
                    <a:lstStyle/>
                    <a:p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</a:t>
                      </a:r>
                    </a:p>
                  </a:txBody>
                  <a:tcPr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Unterlegscheiben aus Eisen (als Autos)</a:t>
                      </a:r>
                    </a:p>
                  </a:txBody>
                  <a:tcPr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</a:t>
                      </a:r>
                    </a:p>
                  </a:txBody>
                  <a:tcPr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trike="noStrike" spc="-1">
                          <a:solidFill>
                            <a:srgbClr val="ED7D3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Baumarkt, Eisenwarenhandel</a:t>
                      </a:r>
                      <a:endParaRPr lang="de-DE" sz="11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</a:endParaRPr>
                    </a:p>
                  </a:txBody>
                  <a:tcPr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9760">
                <a:tc>
                  <a:txBody>
                    <a:bodyPr/>
                    <a:lstStyle/>
                    <a:p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</a:t>
                      </a:r>
                    </a:p>
                  </a:txBody>
                  <a:tcPr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Steine</a:t>
                      </a:r>
                    </a:p>
                  </a:txBody>
                  <a:tcPr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</a:t>
                      </a:r>
                    </a:p>
                  </a:txBody>
                  <a:tcPr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</a:t>
                      </a:r>
                    </a:p>
                  </a:txBody>
                  <a:tcPr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Box mit 10 bis 20 unterschiedlichen Materialien</a:t>
                      </a:r>
                    </a:p>
                  </a:txBody>
                  <a:tcPr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</a:p>
                  </a:txBody>
                  <a:tcPr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Inhalt u.a. 1-Cent-Münze, 10-Cent-Münze, Schraube, Nagel, Schraubdeckel, . . . </a:t>
                      </a:r>
                    </a:p>
                    <a:p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(siehe Foto auf der Vorderseite)</a:t>
                      </a:r>
                    </a:p>
                  </a:txBody>
                  <a:tcPr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3" name="CustomShape 2"/>
          <p:cNvSpPr/>
          <p:nvPr/>
        </p:nvSpPr>
        <p:spPr>
          <a:xfrm>
            <a:off x="184320" y="176040"/>
            <a:ext cx="718920" cy="741600"/>
          </a:xfrm>
          <a:prstGeom prst="ellipse">
            <a:avLst/>
          </a:prstGeom>
          <a:solidFill>
            <a:srgbClr val="7F7F7F"/>
          </a:solidFill>
          <a:ln w="12600">
            <a:solidFill>
              <a:srgbClr val="2F52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3"/>
          <p:cNvSpPr/>
          <p:nvPr/>
        </p:nvSpPr>
        <p:spPr>
          <a:xfrm>
            <a:off x="6294600" y="168120"/>
            <a:ext cx="720720" cy="682920"/>
          </a:xfrm>
          <a:prstGeom prst="ellipse">
            <a:avLst/>
          </a:prstGeom>
          <a:solidFill>
            <a:srgbClr val="808080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4"/>
          <p:cNvSpPr/>
          <p:nvPr/>
        </p:nvSpPr>
        <p:spPr>
          <a:xfrm>
            <a:off x="4562640" y="9031320"/>
            <a:ext cx="703080" cy="654120"/>
          </a:xfrm>
          <a:prstGeom prst="ellipse">
            <a:avLst/>
          </a:prstGeom>
          <a:solidFill>
            <a:srgbClr val="5F5F5F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76" name="Table 5"/>
          <p:cNvGraphicFramePr/>
          <p:nvPr/>
        </p:nvGraphicFramePr>
        <p:xfrm>
          <a:off x="790560" y="7775640"/>
          <a:ext cx="5981760" cy="853920"/>
        </p:xfrm>
        <a:graphic>
          <a:graphicData uri="http://schemas.openxmlformats.org/drawingml/2006/table">
            <a:tbl>
              <a:tblPr/>
              <a:tblGrid>
                <a:gridCol w="36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4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960">
                <a:tc>
                  <a:txBody>
                    <a:bodyPr/>
                    <a:lstStyle/>
                    <a:p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</a:t>
                      </a:r>
                    </a:p>
                  </a:txBody>
                  <a:tcPr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Scheiben- oder Tafelmagnete</a:t>
                      </a:r>
                    </a:p>
                  </a:txBody>
                  <a:tcPr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</a:t>
                      </a:r>
                    </a:p>
                  </a:txBody>
                  <a:tcPr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960">
                <a:tc>
                  <a:txBody>
                    <a:bodyPr/>
                    <a:lstStyle/>
                    <a:p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15</a:t>
                      </a:r>
                      <a:endParaRPr lang="de-DE" sz="11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</a:endParaRPr>
                    </a:p>
                  </a:txBody>
                  <a:tcPr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Karton oder Kunststoffbox</a:t>
                      </a:r>
                      <a:endParaRPr lang="de-DE" sz="11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</a:endParaRPr>
                    </a:p>
                    <a:p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Mindestmaße: 40 x 25 x 12 cm</a:t>
                      </a:r>
                      <a:endParaRPr lang="de-DE" sz="11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</a:endParaRPr>
                    </a:p>
                  </a:txBody>
                  <a:tcPr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1</a:t>
                      </a:r>
                      <a:endParaRPr lang="de-DE" sz="11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</a:endParaRPr>
                    </a:p>
                  </a:txBody>
                  <a:tcPr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5760">
                      <a:solidFill>
                        <a:srgbClr val="333300"/>
                      </a:solidFill>
                    </a:lnL>
                    <a:lnR w="5760">
                      <a:solidFill>
                        <a:srgbClr val="333300"/>
                      </a:solidFill>
                    </a:lnR>
                    <a:lnT w="5760">
                      <a:solidFill>
                        <a:srgbClr val="333300"/>
                      </a:solidFill>
                    </a:lnT>
                    <a:lnB w="5760">
                      <a:solidFill>
                        <a:srgbClr val="333300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7" name="CustomShape 6"/>
          <p:cNvSpPr/>
          <p:nvPr/>
        </p:nvSpPr>
        <p:spPr>
          <a:xfrm>
            <a:off x="1232280" y="466560"/>
            <a:ext cx="476028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Schablone zum Anzeichnen der Korkenpositionen</a:t>
            </a:r>
          </a:p>
        </p:txBody>
      </p:sp>
      <p:sp>
        <p:nvSpPr>
          <p:cNvPr id="78" name="CustomShape 7"/>
          <p:cNvSpPr/>
          <p:nvPr/>
        </p:nvSpPr>
        <p:spPr>
          <a:xfrm>
            <a:off x="2016000" y="9001080"/>
            <a:ext cx="702000" cy="654120"/>
          </a:xfrm>
          <a:prstGeom prst="ellipse">
            <a:avLst/>
          </a:prstGeom>
          <a:solidFill>
            <a:srgbClr val="5F5F5F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Grafik 2" descr="Schere"/>
          <p:cNvPicPr/>
          <p:nvPr/>
        </p:nvPicPr>
        <p:blipFill>
          <a:blip r:embed="rId2"/>
          <a:stretch/>
        </p:blipFill>
        <p:spPr>
          <a:xfrm rot="3313200">
            <a:off x="2377800" y="8745120"/>
            <a:ext cx="677880" cy="67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376</Words>
  <Application>Microsoft Office PowerPoint</Application>
  <PresentationFormat>Benutzerdefiniert</PresentationFormat>
  <Paragraphs>88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DejaVu Sans</vt:lpstr>
      <vt:lpstr>Office Theme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MH</dc:creator>
  <dc:description/>
  <cp:lastModifiedBy>Petra Buttenhauser</cp:lastModifiedBy>
  <cp:revision>135</cp:revision>
  <cp:lastPrinted>2021-12-03T06:55:20Z</cp:lastPrinted>
  <dcterms:created xsi:type="dcterms:W3CDTF">2015-09-06T00:00:53Z</dcterms:created>
  <dcterms:modified xsi:type="dcterms:W3CDTF">2022-02-08T09:21:17Z</dcterms:modified>
  <dc:language>de-DE</dc:language>
</cp:coreProperties>
</file>